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91" r:id="rId1"/>
  </p:sldMasterIdLst>
  <p:notesMasterIdLst>
    <p:notesMasterId r:id="rId8"/>
  </p:notesMasterIdLst>
  <p:handoutMasterIdLst>
    <p:handoutMasterId r:id="rId9"/>
  </p:handoutMasterIdLst>
  <p:sldIdLst>
    <p:sldId id="2147481337" r:id="rId2"/>
    <p:sldId id="2147481341" r:id="rId3"/>
    <p:sldId id="2147481353" r:id="rId4"/>
    <p:sldId id="2147481359" r:id="rId5"/>
    <p:sldId id="2147481360" r:id="rId6"/>
    <p:sldId id="214748134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C476F3E-2B2C-D02E-A927-755D46376812}" name="Elicia Ferrer" initials="EF" userId="ac7d01b8666ae590" providerId="Windows Live"/>
  <p188:author id="{BEF8CA72-6AE8-8AD8-5B9A-8F576BAC3FD5}" name="Janiga, Jaimee" initials="JJ" userId="S::7nj@ornl.gov::c06abe94-9752-4f8c-96a2-49efdf1f63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BA00"/>
    <a:srgbClr val="FF9E1B"/>
    <a:srgbClr val="7DC397"/>
    <a:srgbClr val="ECECEC"/>
    <a:srgbClr val="4E008E"/>
    <a:srgbClr val="B50094"/>
    <a:srgbClr val="FE5000"/>
    <a:srgbClr val="ED9634"/>
    <a:srgbClr val="005776"/>
    <a:srgbClr val="006B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920" autoAdjust="0"/>
  </p:normalViewPr>
  <p:slideViewPr>
    <p:cSldViewPr snapToGrid="0">
      <p:cViewPr varScale="1">
        <p:scale>
          <a:sx n="63" d="100"/>
          <a:sy n="63" d="100"/>
        </p:scale>
        <p:origin x="7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rk, Jewook" userId="d7f866fa-d3d5-4f35-a02f-11c8b2d195ca" providerId="ADAL" clId="{06D12CDE-AA11-492A-9A1E-5234DF8B91E9}"/>
    <pc:docChg chg="undo custSel delSld modSld">
      <pc:chgData name="Park, Jewook" userId="d7f866fa-d3d5-4f35-a02f-11c8b2d195ca" providerId="ADAL" clId="{06D12CDE-AA11-492A-9A1E-5234DF8B91E9}" dt="2025-12-05T22:09:48.174" v="3" actId="20577"/>
      <pc:docMkLst>
        <pc:docMk/>
      </pc:docMkLst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3521900209" sldId="2147469145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4106966003" sldId="2147481328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4219622408" sldId="2147481334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592910484" sldId="2147481338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3527733702" sldId="2147481340"/>
        </pc:sldMkLst>
      </pc:sldChg>
      <pc:sldChg chg="addSp delSp mod modNotesTx">
        <pc:chgData name="Park, Jewook" userId="d7f866fa-d3d5-4f35-a02f-11c8b2d195ca" providerId="ADAL" clId="{06D12CDE-AA11-492A-9A1E-5234DF8B91E9}" dt="2025-12-05T22:09:48.174" v="3" actId="20577"/>
        <pc:sldMkLst>
          <pc:docMk/>
          <pc:sldMk cId="1745476433" sldId="2147481341"/>
        </pc:sldMkLst>
        <pc:spChg chg="add del">
          <ac:chgData name="Park, Jewook" userId="d7f866fa-d3d5-4f35-a02f-11c8b2d195ca" providerId="ADAL" clId="{06D12CDE-AA11-492A-9A1E-5234DF8B91E9}" dt="2025-12-05T22:09:42.622" v="2" actId="478"/>
          <ac:spMkLst>
            <pc:docMk/>
            <pc:sldMk cId="1745476433" sldId="2147481341"/>
            <ac:spMk id="5" creationId="{6F903E1A-FB37-275B-30AA-12A6F8BFE112}"/>
          </ac:spMkLst>
        </pc:spChg>
        <pc:spChg chg="add del">
          <ac:chgData name="Park, Jewook" userId="d7f866fa-d3d5-4f35-a02f-11c8b2d195ca" providerId="ADAL" clId="{06D12CDE-AA11-492A-9A1E-5234DF8B91E9}" dt="2025-12-05T22:09:42.622" v="2" actId="478"/>
          <ac:spMkLst>
            <pc:docMk/>
            <pc:sldMk cId="1745476433" sldId="2147481341"/>
            <ac:spMk id="6" creationId="{4370165C-5C37-9FCA-4F87-DB1372FDABFC}"/>
          </ac:spMkLst>
        </pc:spChg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3781612585" sldId="2147481342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3403007773" sldId="2147481343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4153583122" sldId="2147481344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1948061284" sldId="2147481345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3564710050" sldId="2147481347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273279737" sldId="2147481348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617691943" sldId="2147481349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1752600755" sldId="2147481350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1745463769" sldId="2147481351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611487368" sldId="2147481354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3690740192" sldId="2147481355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1276048319" sldId="2147481356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1318291812" sldId="2147481357"/>
        </pc:sldMkLst>
      </pc:sldChg>
      <pc:sldChg chg="del">
        <pc:chgData name="Park, Jewook" userId="d7f866fa-d3d5-4f35-a02f-11c8b2d195ca" providerId="ADAL" clId="{06D12CDE-AA11-492A-9A1E-5234DF8B91E9}" dt="2025-12-05T22:08:53.380" v="0" actId="47"/>
        <pc:sldMkLst>
          <pc:docMk/>
          <pc:sldMk cId="1831231932" sldId="214748135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12F454D-A2FB-E28F-62C2-050A837E17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ptos" panose="020B00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896BDF-7ADA-716C-F5CA-D157A094BBB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14C3F-0AF5-DA4C-84F9-3990FF0B58A5}" type="datetimeFigureOut">
              <a:rPr lang="en-US" smtClean="0">
                <a:latin typeface="Aptos" panose="020B0004020202020204" pitchFamily="34" charset="0"/>
              </a:rPr>
              <a:t>12/5/2025</a:t>
            </a:fld>
            <a:endParaRPr lang="en-US">
              <a:latin typeface="Aptos" panose="020B00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77AF2-C6EF-69B3-EBC0-F3BECE6632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ptos" panose="020B00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4AEBCA-6ABE-1DFD-7AA8-A3B2F1B63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AB913-EDAA-C746-870D-9B7877FA5A85}" type="slidenum">
              <a:rPr lang="en-US" smtClean="0">
                <a:latin typeface="Aptos" panose="020B0004020202020204" pitchFamily="34" charset="0"/>
              </a:rPr>
              <a:t>‹#›</a:t>
            </a:fld>
            <a:endParaRPr lang="en-US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56905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2.svg>
</file>

<file path=ppt/media/image3.jpeg>
</file>

<file path=ppt/media/image4.png>
</file>

<file path=ppt/media/image5.jpe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ptos" panose="020B00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ptos" panose="020B0004020202020204" pitchFamily="34" charset="0"/>
              </a:defRPr>
            </a:lvl1pPr>
          </a:lstStyle>
          <a:p>
            <a:fld id="{9F2D4C33-E834-184F-A85B-4B1A7D742F82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ptos" panose="020B00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ptos" panose="020B0004020202020204" pitchFamily="34" charset="0"/>
              </a:defRPr>
            </a:lvl1pPr>
          </a:lstStyle>
          <a:p>
            <a:fld id="{CEEA2CD3-FB95-D94F-9F04-F9F995EAB8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331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ornl.sharepoint.com/sites/branding/SitePages/presentations.aspx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77446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None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Accessing Title Slide Options </a:t>
            </a:r>
            <a:b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</a:b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The standard ORNL presentation template includes five branded title slide layouts:</a:t>
            </a:r>
          </a:p>
          <a:p>
            <a:pPr marL="628650" lvl="1" indent="-17145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Title | Standard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. The preferred layout for lab-wide and general presentations. Features a default aerial photograph of the lab.</a:t>
            </a:r>
          </a:p>
          <a:p>
            <a:pPr marL="628650" lvl="1" indent="-17145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Title | Custom Image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. Allows replacement of the default background with a custom full-slide image (16:9 or 4:3 landscape format).</a:t>
            </a:r>
          </a:p>
          <a:p>
            <a:pPr marL="628650" lvl="1" indent="-17145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Title | Custom Portrait Image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. Supports inclusion of a custom 4:3 portrait image positioned next to the introductory text.</a:t>
            </a:r>
          </a:p>
          <a:p>
            <a:pPr marL="628650" lvl="1" indent="-17145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Title | Custom Landscape Image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. Supports inclusion of a custom 16:9 landscape image positioned next to the introductory text.</a:t>
            </a:r>
          </a:p>
          <a:p>
            <a:pPr marL="628650" lvl="1" indent="-17145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Title | Text Only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. Offers additional space for longer titles and multiple presenters.</a:t>
            </a: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None/>
            </a:pP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Additional Lab-approved title slides specific to directorates and user facilities are available in PowerPoint under the following folders: </a:t>
            </a: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Custom Title Slides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 and </a:t>
            </a: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User Facility Templates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, located in </a:t>
            </a: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Presentation Templates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.</a:t>
            </a: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None/>
            </a:pPr>
            <a:endParaRPr lang="en-US" b="1" dirty="0">
              <a:latin typeface="Aptos Light" panose="020B0004020202020204" pitchFamily="34" charset="0"/>
              <a:ea typeface="Aptos" panose="02000000000000000000" pitchFamily="2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None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Custom Title Slide Guidelines</a:t>
            </a:r>
            <a:endParaRPr lang="en-US" dirty="0">
              <a:latin typeface="Aptos Light" panose="020B0004020202020204" pitchFamily="34" charset="0"/>
              <a:ea typeface="Aptos" panose="02000000000000000000" pitchFamily="2" charset="0"/>
            </a:endParaRPr>
          </a:p>
          <a:p>
            <a:pPr marL="628650" lvl="1" indent="-17145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Image Rights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. Any custom images, graphics, or photography must be owned by ORNL or used with documented permission from the original creator or source.</a:t>
            </a:r>
          </a:p>
          <a:p>
            <a:pPr marL="628650" lvl="1" indent="-17145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Appropriate Image Use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. Select images that work well with the layout. Ensure the focal point of the image is not obscured by the title text and white overlay box.</a:t>
            </a:r>
          </a:p>
          <a:p>
            <a:pPr marL="628650" lvl="1" indent="-17145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Relevance and Impact.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 Visuals are a key element of effective communication. Whenever possible, use imagery that enhances the message of your presentation and reflects ORNL’s mission and values.</a:t>
            </a:r>
          </a:p>
          <a:p>
            <a:pPr marL="628650" lvl="1" indent="-17145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Quality and Clarity.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 Use high-resolution images for clarity on large screens. Avoid overly complex or dark images that may conflict with the title text.</a:t>
            </a:r>
          </a:p>
          <a:p>
            <a:pPr marL="628650" lvl="1" indent="-17145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Text-Only Option.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 If no appropriate or approved imagery is available, or if imagery is not permitted for the subject matter, the </a:t>
            </a:r>
            <a:r>
              <a:rPr lang="en-US" b="1" dirty="0">
                <a:latin typeface="Aptos Light" panose="020B0004020202020204" pitchFamily="34" charset="0"/>
                <a:ea typeface="Aptos" panose="02000000000000000000" pitchFamily="2" charset="0"/>
              </a:rPr>
              <a:t>Title | Text Only</a:t>
            </a:r>
            <a:r>
              <a:rPr lang="en-US" dirty="0">
                <a:latin typeface="Aptos Light" panose="020B0004020202020204" pitchFamily="34" charset="0"/>
                <a:ea typeface="Aptos" panose="02000000000000000000" pitchFamily="2" charset="0"/>
              </a:rPr>
              <a:t> layout provides a clean, professional alternative.</a:t>
            </a:r>
            <a:endParaRPr lang="en-US" dirty="0">
              <a:effectLst/>
              <a:latin typeface="Aptos Light" panose="020B0004020202020204" pitchFamily="34" charset="0"/>
              <a:ea typeface="Aptos" panose="02000000000000000000" pitchFamily="2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</a:pPr>
            <a:endParaRPr lang="en-US" dirty="0">
              <a:effectLst/>
              <a:latin typeface="Aptos Light" panose="020B0004020202020204" pitchFamily="34" charset="0"/>
              <a:ea typeface="Aptos" panose="02000000000000000000" pitchFamily="2" charset="0"/>
            </a:endParaRPr>
          </a:p>
          <a:p>
            <a:pPr marL="0" indent="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</a:pPr>
            <a:r>
              <a:rPr lang="en-US" b="1" dirty="0">
                <a:effectLst/>
                <a:latin typeface="Aptos Light" panose="020B0004020202020204" pitchFamily="34" charset="0"/>
                <a:ea typeface="Aptos" panose="02000000000000000000" pitchFamily="2" charset="0"/>
              </a:rPr>
              <a:t>Learn more about ORNL presentations</a:t>
            </a:r>
          </a:p>
          <a:p>
            <a:pPr marL="628650" lvl="1" indent="-171450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</a:pPr>
            <a:r>
              <a:rPr lang="en-US" b="0" dirty="0">
                <a:latin typeface="Aptos Light" panose="020B0004020202020204" pitchFamily="34" charset="0"/>
                <a:ea typeface="Aptos" panose="02000000000000000000" pitchFamily="2" charset="0"/>
                <a:hlinkClick r:id="rId3" tooltip="https://ornl.sharepoint.com/sites/branding/sitepages/electronic-presentations.aspx?xsdata=mdv8mdj8fdrhy2i1yze4ymmzyzrhotg3n2qwmdhkzdk5nmvlywnmfgrim2rizdqzngm0yjq1ndq5zjhhmdu1m2y5zjvmmjvlfdb8mhw2mzg4mzu0mjm4mjezotu5mjb8vw5rbm93bnxwr1zoylhovfpxtjfjbwwwzvzobgnuwnbzmly4zxlkv0lqb2lnqzr3tgpbd01eqwlmq0prswpvavyybhvneklptenkqlrpstzjazkwyudweulpd2lwmvfpt2pfegzrpt18mxxmmk5vwvhsekx6rtvpamrrtw1wbu9ezghobuk0txpsbu1uzghnrgxrtlrrnvptttvprff3twpzd1fium9jbvzowkm1mk1poxrawe56wvdkbgn5ohhoelezt1rrmu5ewtforev3fdnjmdnkntrjotuzytrjzte3n2qwmdhkzdk5nmvlywnmfdy1ngiyntqxndcwntq4mdhim2u1zjkwywvmyzm0ogi3&amp;sdata=mkhhmevsmln6eexwyzhoafhiuhjhrflmb2lzatvsofrktel1zlfjnxdndz0%3d&amp;ovuser=db3dbd43-4c4b-4544-9f8a-0553f9f5f25e%2c7nj%40ornl.gov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https://ornl.sharepoint.com/sites/branding/SitePages/presentations.aspx</a:t>
            </a:r>
            <a:endParaRPr lang="en-US" b="0" dirty="0">
              <a:latin typeface="Aptos Light" panose="020B0004020202020204" pitchFamily="34" charset="0"/>
              <a:ea typeface="Aptos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575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05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645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EA2CD3-FB95-D94F-9F04-F9F995EAB82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25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|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25-P07743 - Edited by Laddy Fields&#10;&#10;Drone Mission - Aerial view of ORNL's east Campus Quad facing southwest.&#10;&#10;This image has been reviewed by an ORNL Releasing Official and is approved for public release, May 19, 2025.">
            <a:extLst>
              <a:ext uri="{FF2B5EF4-FFF2-40B4-BE49-F238E27FC236}">
                <a16:creationId xmlns:a16="http://schemas.microsoft.com/office/drawing/2014/main" id="{01F17512-BEEB-E940-3B9F-9FDBDB2121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A49EAE8-262C-D20D-80FF-4279961B7DBA}"/>
              </a:ext>
            </a:extLst>
          </p:cNvPr>
          <p:cNvSpPr/>
          <p:nvPr userDrawn="1"/>
        </p:nvSpPr>
        <p:spPr>
          <a:xfrm>
            <a:off x="896615" y="843778"/>
            <a:ext cx="5199385" cy="5199385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ptos Light" panose="020B0004020202020204" pitchFamily="34" charset="0"/>
              <a:ea typeface="Aptos" panose="02000000000000000000" pitchFamily="2" charset="0"/>
            </a:endParaRPr>
          </a:p>
        </p:txBody>
      </p:sp>
      <p:sp>
        <p:nvSpPr>
          <p:cNvPr id="1989" name="Title 1">
            <a:extLst>
              <a:ext uri="{FF2B5EF4-FFF2-40B4-BE49-F238E27FC236}">
                <a16:creationId xmlns:a16="http://schemas.microsoft.com/office/drawing/2014/main" id="{4E63AC8A-1BE4-CC0D-A87D-57B11478230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5450" y="2254309"/>
            <a:ext cx="451713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 (Text size no larger than 36pt)</a:t>
            </a:r>
          </a:p>
        </p:txBody>
      </p:sp>
      <p:sp>
        <p:nvSpPr>
          <p:cNvPr id="1990" name="Subtitle 2">
            <a:extLst>
              <a:ext uri="{FF2B5EF4-FFF2-40B4-BE49-F238E27FC236}">
                <a16:creationId xmlns:a16="http://schemas.microsoft.com/office/drawing/2014/main" id="{2FDEC7A3-8D58-3E27-DFCC-68F1F758C82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5450" y="4031052"/>
            <a:ext cx="451713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PRESENTED BY</a:t>
            </a:r>
          </a:p>
        </p:txBody>
      </p:sp>
      <p:sp>
        <p:nvSpPr>
          <p:cNvPr id="1991" name="Text Placeholder 1961">
            <a:extLst>
              <a:ext uri="{FF2B5EF4-FFF2-40B4-BE49-F238E27FC236}">
                <a16:creationId xmlns:a16="http://schemas.microsoft.com/office/drawing/2014/main" id="{F290C317-5693-2190-DC6C-B1FBB50E65B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5450" y="1934670"/>
            <a:ext cx="451713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tx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MONTH XX, XXXX | LOCATION</a:t>
            </a:r>
          </a:p>
        </p:txBody>
      </p:sp>
      <p:sp>
        <p:nvSpPr>
          <p:cNvPr id="1992" name="Text Placeholder 1963">
            <a:extLst>
              <a:ext uri="{FF2B5EF4-FFF2-40B4-BE49-F238E27FC236}">
                <a16:creationId xmlns:a16="http://schemas.microsoft.com/office/drawing/2014/main" id="{69307D98-0D2A-6367-B886-8BC3DE78A9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5450" y="4383195"/>
            <a:ext cx="451713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tx1"/>
                </a:solidFill>
                <a:latin typeface="+mn-lt"/>
                <a:ea typeface="Aptos Light" panose="020B0004020202020204" pitchFamily="34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993" name="Rectangle 1992">
            <a:extLst>
              <a:ext uri="{FF2B5EF4-FFF2-40B4-BE49-F238E27FC236}">
                <a16:creationId xmlns:a16="http://schemas.microsoft.com/office/drawing/2014/main" id="{75F67FD0-9510-D988-3837-38FD99E6DD28}"/>
              </a:ext>
            </a:extLst>
          </p:cNvPr>
          <p:cNvSpPr/>
          <p:nvPr userDrawn="1"/>
        </p:nvSpPr>
        <p:spPr>
          <a:xfrm>
            <a:off x="1215450" y="3780792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4748"/>
              </a:solidFill>
              <a:latin typeface="Aptos Light" panose="020B0004020202020204" pitchFamily="34" charset="0"/>
            </a:endParaRPr>
          </a:p>
        </p:txBody>
      </p:sp>
      <p:sp>
        <p:nvSpPr>
          <p:cNvPr id="1994" name="Text Placeholder 47">
            <a:extLst>
              <a:ext uri="{FF2B5EF4-FFF2-40B4-BE49-F238E27FC236}">
                <a16:creationId xmlns:a16="http://schemas.microsoft.com/office/drawing/2014/main" id="{CE691B96-E32E-F7AA-D0A1-ACAFF2C96F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5450" y="4798918"/>
            <a:ext cx="451713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tx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5pPr>
          </a:lstStyle>
          <a:p>
            <a:pPr lvl="0"/>
            <a:r>
              <a:rPr lang="en-US"/>
              <a:t>Presenter Affiliation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1D47623-818A-705B-B821-F058B0BC952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8108" y="1141396"/>
            <a:ext cx="1780479" cy="428014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89A2CD0-329A-AD66-9E82-A1DB6C6F93A4}"/>
              </a:ext>
            </a:extLst>
          </p:cNvPr>
          <p:cNvGrpSpPr/>
          <p:nvPr userDrawn="1"/>
        </p:nvGrpSpPr>
        <p:grpSpPr>
          <a:xfrm>
            <a:off x="1177351" y="5301081"/>
            <a:ext cx="4558967" cy="438406"/>
            <a:chOff x="1177351" y="5301081"/>
            <a:chExt cx="4558967" cy="43840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CD3442-F157-B130-4C8C-C1C6563CA624}"/>
                </a:ext>
              </a:extLst>
            </p:cNvPr>
            <p:cNvSpPr txBox="1"/>
            <p:nvPr userDrawn="1"/>
          </p:nvSpPr>
          <p:spPr>
            <a:xfrm>
              <a:off x="2688336" y="5344755"/>
              <a:ext cx="3047982" cy="369332"/>
            </a:xfrm>
            <a:prstGeom prst="rect">
              <a:avLst/>
            </a:prstGeom>
            <a:noFill/>
          </p:spPr>
          <p:txBody>
            <a:bodyPr wrap="square" lIns="182880" rtlCol="0">
              <a:spAutoFit/>
            </a:bodyPr>
            <a:lstStyle/>
            <a:p>
              <a:r>
                <a:rPr lang="en-US" sz="900" b="0" i="0">
                  <a:solidFill>
                    <a:schemeClr val="tx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ORNL IS MANAGED BY UT-BATTELLE LLC </a:t>
              </a:r>
              <a:br>
                <a:rPr lang="en-US" sz="900" b="0" i="0">
                  <a:solidFill>
                    <a:schemeClr val="tx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</a:br>
              <a:r>
                <a:rPr lang="en-US" sz="900" b="0" i="0">
                  <a:solidFill>
                    <a:schemeClr val="tx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FOR THE US DEPARTMENT OF ENERGY</a:t>
              </a:r>
            </a:p>
          </p:txBody>
        </p:sp>
        <p:pic>
          <p:nvPicPr>
            <p:cNvPr id="7" name="Picture 6" descr="Shape&#10;&#10;AI-generated content may be incorrect.">
              <a:extLst>
                <a:ext uri="{FF2B5EF4-FFF2-40B4-BE49-F238E27FC236}">
                  <a16:creationId xmlns:a16="http://schemas.microsoft.com/office/drawing/2014/main" id="{442A6DA9-8C3C-81D4-6B8A-D16A90DD9BD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177351" y="5301081"/>
              <a:ext cx="1526303" cy="4384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075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/>
              <a:t>Place content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61C74-5281-AA62-3E0D-EBE314E66A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35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/>
              <a:t>Place content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C102EF-A95D-C917-FF68-A16CB75B3C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</p:spTree>
    <p:extLst>
      <p:ext uri="{BB962C8B-B14F-4D97-AF65-F5344CB8AC3E}">
        <p14:creationId xmlns:p14="http://schemas.microsoft.com/office/powerpoint/2010/main" val="4115577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4F099DB8-02EB-0BAA-D750-3A0693F28BB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6F1A98B-07FE-B21C-77B1-F780EBF12B12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Aptos Light" panose="020B0004020202020204" pitchFamily="34" charset="0"/>
                <a:ea typeface="Aptos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>
              <a:solidFill>
                <a:schemeClr val="bg1"/>
              </a:solidFill>
              <a:latin typeface="Aptos Light" panose="020B0004020202020204" pitchFamily="34" charset="0"/>
              <a:ea typeface="Aptos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3B2F52CC-99F4-74FB-3BF5-8DD70D4268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Place content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61C74-5281-AA62-3E0D-EBE314E66A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3592" y="1825625"/>
            <a:ext cx="5563532" cy="4131422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Place content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C102EF-A95D-C917-FF68-A16CB75B3C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</p:spTree>
    <p:extLst>
      <p:ext uri="{BB962C8B-B14F-4D97-AF65-F5344CB8AC3E}">
        <p14:creationId xmlns:p14="http://schemas.microsoft.com/office/powerpoint/2010/main" val="2409650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1652954"/>
            <a:ext cx="3650690" cy="4156175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228076" y="1652954"/>
            <a:ext cx="3646421" cy="4156175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156060" y="1652954"/>
            <a:ext cx="3647391" cy="4156175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1172851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4F099DB8-02EB-0BAA-D750-3A0693F28BB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6F1A98B-07FE-B21C-77B1-F780EBF12B12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Aptos Light" panose="020B0004020202020204" pitchFamily="34" charset="0"/>
                <a:ea typeface="Aptos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>
              <a:solidFill>
                <a:schemeClr val="bg1"/>
              </a:solidFill>
              <a:latin typeface="Aptos Light" panose="020B0004020202020204" pitchFamily="34" charset="0"/>
              <a:ea typeface="Aptos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3B2F52CC-99F4-74FB-3BF5-8DD70D4268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7C102EF-A95D-C917-FF68-A16CB75B3C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C908273-EAF5-86C7-7DA1-4B3A63FA40A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1652954"/>
            <a:ext cx="3650690" cy="4156175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bg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28AC23A-F6F3-1406-A41C-A53D31762F5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228076" y="1652954"/>
            <a:ext cx="3646421" cy="4156175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bg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8990C39-D2EB-2C24-D563-540A447C898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156060" y="1652954"/>
            <a:ext cx="3647391" cy="4156175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bg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15501899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um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1629508"/>
            <a:ext cx="2743968" cy="4179621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237701" y="1629508"/>
            <a:ext cx="2740760" cy="4179621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144032" y="1629508"/>
            <a:ext cx="2741489" cy="4179621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432" name="Content Placeholder 2">
            <a:extLst>
              <a:ext uri="{FF2B5EF4-FFF2-40B4-BE49-F238E27FC236}">
                <a16:creationId xmlns:a16="http://schemas.microsoft.com/office/drawing/2014/main" id="{13E0DCF4-21AE-4C71-696D-13E98DC66059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069571" y="1629508"/>
            <a:ext cx="2737553" cy="4179621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4106746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umn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4F099DB8-02EB-0BAA-D750-3A0693F28BB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6F1A98B-07FE-B21C-77B1-F780EBF12B12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Aptos Light" panose="020B0004020202020204" pitchFamily="34" charset="0"/>
                <a:ea typeface="Aptos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>
              <a:solidFill>
                <a:schemeClr val="bg1"/>
              </a:solidFill>
              <a:latin typeface="Aptos Light" panose="020B0004020202020204" pitchFamily="34" charset="0"/>
              <a:ea typeface="Aptos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3B2F52CC-99F4-74FB-3BF5-8DD70D4268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7C102EF-A95D-C917-FF68-A16CB75B3C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954A7-39D8-F93F-8AB5-8AFDA80ABC3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1629508"/>
            <a:ext cx="2743968" cy="4179621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bg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933C006-27BF-E46C-6464-DF2AED8EF3C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237701" y="1629508"/>
            <a:ext cx="2740760" cy="4179621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bg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72DE149-7914-DD03-AF2A-717A4DBC4C42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144032" y="1629508"/>
            <a:ext cx="2741489" cy="4179621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bg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563E755-9A43-BCF9-FC26-D2B9312D44A8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069571" y="1629508"/>
            <a:ext cx="2737553" cy="4179621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bg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1434581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51529"/>
            <a:ext cx="5528426" cy="3805518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61C74-5281-AA62-3E0D-EBE314E66AD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7905" y="2151529"/>
            <a:ext cx="5534113" cy="3805518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E5D92591-51DF-3209-1704-154E381BA6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1" y="1636713"/>
            <a:ext cx="5534113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1322623F-B85A-91ED-9131-7E60FBA08A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38429" y="1636672"/>
            <a:ext cx="5534113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20008359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91870"/>
            <a:ext cx="3650690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228076" y="2191870"/>
            <a:ext cx="3646421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156060" y="2191870"/>
            <a:ext cx="3647391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4" name="Text Placeholder 212">
            <a:extLst>
              <a:ext uri="{FF2B5EF4-FFF2-40B4-BE49-F238E27FC236}">
                <a16:creationId xmlns:a16="http://schemas.microsoft.com/office/drawing/2014/main" id="{0EDE83FF-6880-0C2B-F666-A52972148F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1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8CEEB1B0-74A1-A9A5-0E01-2E2E2380F2D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31283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1B1FC136-726A-E90A-AA01-55CC4CA7F5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59995" y="1636713"/>
            <a:ext cx="3646421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1401445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umn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191870"/>
            <a:ext cx="2743968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428" name="Content Placeholder 2">
            <a:extLst>
              <a:ext uri="{FF2B5EF4-FFF2-40B4-BE49-F238E27FC236}">
                <a16:creationId xmlns:a16="http://schemas.microsoft.com/office/drawing/2014/main" id="{91B561D3-B6AC-5C9F-026F-E37DD262A7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237701" y="2191870"/>
            <a:ext cx="2740760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430" name="Content Placeholder 2">
            <a:extLst>
              <a:ext uri="{FF2B5EF4-FFF2-40B4-BE49-F238E27FC236}">
                <a16:creationId xmlns:a16="http://schemas.microsoft.com/office/drawing/2014/main" id="{0971FFF4-0C2D-A4E6-1474-3D6A4F0506DA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144032" y="2191870"/>
            <a:ext cx="2741489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432" name="Content Placeholder 2">
            <a:extLst>
              <a:ext uri="{FF2B5EF4-FFF2-40B4-BE49-F238E27FC236}">
                <a16:creationId xmlns:a16="http://schemas.microsoft.com/office/drawing/2014/main" id="{13E0DCF4-21AE-4C71-696D-13E98DC66059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9069571" y="2191870"/>
            <a:ext cx="2737553" cy="3617259"/>
          </a:xfrm>
        </p:spPr>
        <p:txBody>
          <a:bodyPr lIns="182880" tIns="91440" rIns="91440" bIns="91440">
            <a:noAutofit/>
          </a:bodyPr>
          <a:lstStyle>
            <a:lvl1pPr marL="0" indent="0">
              <a:spcBef>
                <a:spcPts val="1200"/>
              </a:spcBef>
              <a:spcAft>
                <a:spcPts val="60"/>
              </a:spcAft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2pPr>
            <a:lvl3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3pPr>
            <a:lvl4pPr>
              <a:spcBef>
                <a:spcPts val="1200"/>
              </a:spcBef>
              <a:spcAft>
                <a:spcPts val="60"/>
              </a:spcAft>
              <a:defRPr sz="1600">
                <a:solidFill>
                  <a:schemeClr val="tx1"/>
                </a:solidFill>
              </a:defRPr>
            </a:lvl4pPr>
            <a:lvl5pPr>
              <a:spcBef>
                <a:spcPts val="1200"/>
              </a:spcBef>
              <a:spcAft>
                <a:spcPts val="60"/>
              </a:spcAft>
              <a:defRPr sz="1600"/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4" name="Text Placeholder 212">
            <a:extLst>
              <a:ext uri="{FF2B5EF4-FFF2-40B4-BE49-F238E27FC236}">
                <a16:creationId xmlns:a16="http://schemas.microsoft.com/office/drawing/2014/main" id="{A8FB3702-489D-7133-5029-0EED83D742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692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sp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5" name="Text Placeholder 212">
            <a:extLst>
              <a:ext uri="{FF2B5EF4-FFF2-40B4-BE49-F238E27FC236}">
                <a16:creationId xmlns:a16="http://schemas.microsoft.com/office/drawing/2014/main" id="{A472ABD6-D4AF-51A3-D274-EB02E1F7D6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70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6" name="Text Placeholder 212">
            <a:extLst>
              <a:ext uri="{FF2B5EF4-FFF2-40B4-BE49-F238E27FC236}">
                <a16:creationId xmlns:a16="http://schemas.microsoft.com/office/drawing/2014/main" id="{9B2846D9-98D8-E207-8370-E81B28729B4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4476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7" name="Text Placeholder 212">
            <a:extLst>
              <a:ext uri="{FF2B5EF4-FFF2-40B4-BE49-F238E27FC236}">
                <a16:creationId xmlns:a16="http://schemas.microsoft.com/office/drawing/2014/main" id="{5A4E93FB-938D-13A6-A78B-46943641C3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69571" y="1636713"/>
            <a:ext cx="2740760" cy="433965"/>
          </a:xfrm>
          <a:solidFill>
            <a:schemeClr val="tx2"/>
          </a:solidFill>
        </p:spPr>
        <p:txBody>
          <a:bodyPr wrap="square" lIns="182880" tIns="91440" rIns="91440" bIns="9144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4981882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Image Series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A0731A8F-A5F9-DD23-C897-CABCBA301C32}"/>
              </a:ext>
            </a:extLst>
          </p:cNvPr>
          <p:cNvSpPr/>
          <p:nvPr userDrawn="1"/>
        </p:nvSpPr>
        <p:spPr>
          <a:xfrm>
            <a:off x="0" y="2874040"/>
            <a:ext cx="12192000" cy="3983959"/>
          </a:xfrm>
          <a:custGeom>
            <a:avLst/>
            <a:gdLst>
              <a:gd name="connsiteX0" fmla="*/ 0 w 12192000"/>
              <a:gd name="connsiteY0" fmla="*/ 0 h 3728466"/>
              <a:gd name="connsiteX1" fmla="*/ 12192000 w 12192000"/>
              <a:gd name="connsiteY1" fmla="*/ 0 h 3728466"/>
              <a:gd name="connsiteX2" fmla="*/ 12192000 w 12192000"/>
              <a:gd name="connsiteY2" fmla="*/ 3728466 h 3728466"/>
              <a:gd name="connsiteX3" fmla="*/ 0 w 12192000"/>
              <a:gd name="connsiteY3" fmla="*/ 3728466 h 372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728466">
                <a:moveTo>
                  <a:pt x="0" y="0"/>
                </a:moveTo>
                <a:lnTo>
                  <a:pt x="12192000" y="0"/>
                </a:lnTo>
                <a:lnTo>
                  <a:pt x="12192000" y="3728466"/>
                </a:lnTo>
                <a:lnTo>
                  <a:pt x="0" y="3728466"/>
                </a:lnTo>
                <a:close/>
              </a:path>
            </a:pathLst>
          </a:custGeom>
          <a:solidFill>
            <a:schemeClr val="tx2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361" name="Picture Placeholder 360">
            <a:extLst>
              <a:ext uri="{FF2B5EF4-FFF2-40B4-BE49-F238E27FC236}">
                <a16:creationId xmlns:a16="http://schemas.microsoft.com/office/drawing/2014/main" id="{BDA3E75D-82B9-D08B-2F03-A683518AC71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28968" y="1647919"/>
            <a:ext cx="2393950" cy="239395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2" name="Picture Placeholder 360">
            <a:extLst>
              <a:ext uri="{FF2B5EF4-FFF2-40B4-BE49-F238E27FC236}">
                <a16:creationId xmlns:a16="http://schemas.microsoft.com/office/drawing/2014/main" id="{B61B4DFE-D0E9-B57A-176A-09A1C664C95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99025" y="1654993"/>
            <a:ext cx="2393950" cy="239395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3" name="Picture Placeholder 360">
            <a:extLst>
              <a:ext uri="{FF2B5EF4-FFF2-40B4-BE49-F238E27FC236}">
                <a16:creationId xmlns:a16="http://schemas.microsoft.com/office/drawing/2014/main" id="{174E554B-4BD8-EF29-58CE-4FB93A18B3C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58997" y="1677066"/>
            <a:ext cx="2393950" cy="239395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E6634D6-1ACC-26AC-A117-291B7F184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AB6D4833-11C2-F073-A788-EE5CF0875463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Aptos Light" panose="020B0004020202020204" pitchFamily="34" charset="0"/>
                <a:ea typeface="Aptos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>
              <a:solidFill>
                <a:schemeClr val="bg1"/>
              </a:solidFill>
              <a:latin typeface="Aptos Light" panose="020B0004020202020204" pitchFamily="34" charset="0"/>
              <a:ea typeface="Aptos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839855A-2E65-D041-0145-9228A25DEC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87DB2D28-593F-795D-4528-4F36687F3FC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30374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7376F770-679C-5A79-745B-C16311760FB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06516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BE984742-C45A-DB0D-15F8-E82D7B9C2FC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83421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2068199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| Custom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25B3089-0A48-0AC4-08EB-C9D35463AC28}"/>
              </a:ext>
            </a:extLst>
          </p:cNvPr>
          <p:cNvSpPr/>
          <p:nvPr userDrawn="1"/>
        </p:nvSpPr>
        <p:spPr>
          <a:xfrm>
            <a:off x="385763" y="6015038"/>
            <a:ext cx="6899620" cy="5759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8CF54AA-7F0F-038A-AAAF-AD02F6AA5AC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96615 w 12192000"/>
              <a:gd name="connsiteY0" fmla="*/ 829307 h 6858000"/>
              <a:gd name="connsiteX1" fmla="*/ 896615 w 12192000"/>
              <a:gd name="connsiteY1" fmla="*/ 6028692 h 6858000"/>
              <a:gd name="connsiteX2" fmla="*/ 6096000 w 12192000"/>
              <a:gd name="connsiteY2" fmla="*/ 6028692 h 6858000"/>
              <a:gd name="connsiteX3" fmla="*/ 6096000 w 12192000"/>
              <a:gd name="connsiteY3" fmla="*/ 829307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896615" y="829307"/>
                </a:moveTo>
                <a:lnTo>
                  <a:pt x="896615" y="6028692"/>
                </a:lnTo>
                <a:lnTo>
                  <a:pt x="6096000" y="6028692"/>
                </a:lnTo>
                <a:lnTo>
                  <a:pt x="6096000" y="82930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2B6A4265-6FDC-7301-BD87-6CE0C2335A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15450" y="2254309"/>
            <a:ext cx="4518085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 (Text size no larger than 36pt)</a:t>
            </a:r>
          </a:p>
        </p:txBody>
      </p:sp>
      <p:sp>
        <p:nvSpPr>
          <p:cNvPr id="43" name="Text Placeholder 1961">
            <a:extLst>
              <a:ext uri="{FF2B5EF4-FFF2-40B4-BE49-F238E27FC236}">
                <a16:creationId xmlns:a16="http://schemas.microsoft.com/office/drawing/2014/main" id="{1061D354-0A2B-B951-F1BE-22D610DF3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5450" y="1934670"/>
            <a:ext cx="45180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tx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MONTH XX, XXXX | LOCATION</a:t>
            </a:r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767997A1-375F-1726-DF9D-576251F05B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28108" y="1141396"/>
            <a:ext cx="1780479" cy="428014"/>
          </a:xfrm>
          <a:prstGeom prst="rect">
            <a:avLst/>
          </a:prstGeom>
        </p:spPr>
      </p:pic>
      <p:sp>
        <p:nvSpPr>
          <p:cNvPr id="7" name="Text Placeholder 1963">
            <a:extLst>
              <a:ext uri="{FF2B5EF4-FFF2-40B4-BE49-F238E27FC236}">
                <a16:creationId xmlns:a16="http://schemas.microsoft.com/office/drawing/2014/main" id="{3B1CF4E8-BDC8-B225-DB1D-63D508EC38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15450" y="4383195"/>
            <a:ext cx="451713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tx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0" name="Text Placeholder 47">
            <a:extLst>
              <a:ext uri="{FF2B5EF4-FFF2-40B4-BE49-F238E27FC236}">
                <a16:creationId xmlns:a16="http://schemas.microsoft.com/office/drawing/2014/main" id="{67FCB669-B9C0-1E9C-516B-D8A804C4C36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15450" y="4798918"/>
            <a:ext cx="451713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tx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5pPr>
          </a:lstStyle>
          <a:p>
            <a:pPr lvl="0"/>
            <a:r>
              <a:rPr lang="en-US"/>
              <a:t>Presenter Affiliation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17B51F-DF85-E9E0-712B-297B83E802F9}"/>
              </a:ext>
            </a:extLst>
          </p:cNvPr>
          <p:cNvSpPr/>
          <p:nvPr userDrawn="1"/>
        </p:nvSpPr>
        <p:spPr>
          <a:xfrm>
            <a:off x="1215450" y="3780792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4748"/>
              </a:solidFill>
              <a:latin typeface="Aptos Light" panose="020B00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9BE50A6-F625-0BB9-2DA3-BD2A1D5A1C99}"/>
              </a:ext>
            </a:extLst>
          </p:cNvPr>
          <p:cNvGrpSpPr/>
          <p:nvPr userDrawn="1"/>
        </p:nvGrpSpPr>
        <p:grpSpPr>
          <a:xfrm>
            <a:off x="1177351" y="5301081"/>
            <a:ext cx="4558967" cy="438406"/>
            <a:chOff x="1177351" y="5301081"/>
            <a:chExt cx="4558967" cy="4384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46153C1-920A-60DA-AB29-D732EC8AD9DD}"/>
                </a:ext>
              </a:extLst>
            </p:cNvPr>
            <p:cNvSpPr txBox="1"/>
            <p:nvPr userDrawn="1"/>
          </p:nvSpPr>
          <p:spPr>
            <a:xfrm>
              <a:off x="2688336" y="5344755"/>
              <a:ext cx="3047982" cy="369332"/>
            </a:xfrm>
            <a:prstGeom prst="rect">
              <a:avLst/>
            </a:prstGeom>
            <a:noFill/>
          </p:spPr>
          <p:txBody>
            <a:bodyPr wrap="square" lIns="182880" rtlCol="0">
              <a:spAutoFit/>
            </a:bodyPr>
            <a:lstStyle/>
            <a:p>
              <a:r>
                <a:rPr lang="en-US" sz="900" b="0" i="0">
                  <a:solidFill>
                    <a:schemeClr val="tx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ORNL IS MANAGED BY UT-BATTELLE LLC </a:t>
              </a:r>
              <a:br>
                <a:rPr lang="en-US" sz="900" b="0" i="0">
                  <a:solidFill>
                    <a:schemeClr val="tx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</a:br>
              <a:r>
                <a:rPr lang="en-US" sz="900" b="0" i="0">
                  <a:solidFill>
                    <a:schemeClr val="tx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FOR THE US DEPARTMENT OF ENERGY</a:t>
              </a:r>
            </a:p>
          </p:txBody>
        </p:sp>
        <p:pic>
          <p:nvPicPr>
            <p:cNvPr id="4" name="Picture 3" descr="Shape&#10;&#10;AI-generated content may be incorrect.">
              <a:extLst>
                <a:ext uri="{FF2B5EF4-FFF2-40B4-BE49-F238E27FC236}">
                  <a16:creationId xmlns:a16="http://schemas.microsoft.com/office/drawing/2014/main" id="{2B8A78FF-CBBF-0925-0C04-834044AF1A8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177351" y="5301081"/>
              <a:ext cx="1526303" cy="438406"/>
            </a:xfrm>
            <a:prstGeom prst="rect">
              <a:avLst/>
            </a:prstGeom>
          </p:spPr>
        </p:pic>
      </p:grpSp>
      <p:sp>
        <p:nvSpPr>
          <p:cNvPr id="5" name="Subtitle 2">
            <a:extLst>
              <a:ext uri="{FF2B5EF4-FFF2-40B4-BE49-F238E27FC236}">
                <a16:creationId xmlns:a16="http://schemas.microsoft.com/office/drawing/2014/main" id="{9461967E-4A3D-99FD-12D2-D204FBEBAFB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15450" y="4031052"/>
            <a:ext cx="451713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PRESENTED BY</a:t>
            </a:r>
          </a:p>
        </p:txBody>
      </p:sp>
    </p:spTree>
    <p:extLst>
      <p:ext uri="{BB962C8B-B14F-4D97-AF65-F5344CB8AC3E}">
        <p14:creationId xmlns:p14="http://schemas.microsoft.com/office/powerpoint/2010/main" val="3620304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Image Series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285">
            <a:extLst>
              <a:ext uri="{FF2B5EF4-FFF2-40B4-BE49-F238E27FC236}">
                <a16:creationId xmlns:a16="http://schemas.microsoft.com/office/drawing/2014/main" id="{33C27B49-A27E-0D8E-47DA-07C46ED6F8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685523" cy="886397"/>
          </a:xfrm>
        </p:spPr>
        <p:txBody>
          <a:bodyPr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Aptos Light" panose="020B0004020202020204" pitchFamily="34" charset="0"/>
                <a:ea typeface="Aptos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>
              <a:solidFill>
                <a:schemeClr val="bg1"/>
              </a:solidFill>
              <a:latin typeface="Aptos Light" panose="020B0004020202020204" pitchFamily="34" charset="0"/>
              <a:ea typeface="Aptos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22CDA623-F17D-C055-60D8-139C9924BE3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73908" y="1647919"/>
            <a:ext cx="2393950" cy="239395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3347E071-335C-4249-3E65-B4125AADA3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9380" y="1654993"/>
            <a:ext cx="2393950" cy="239395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360">
            <a:extLst>
              <a:ext uri="{FF2B5EF4-FFF2-40B4-BE49-F238E27FC236}">
                <a16:creationId xmlns:a16="http://schemas.microsoft.com/office/drawing/2014/main" id="{3FE91602-2738-A673-EBF8-A0ACA14E65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6285" y="1677066"/>
            <a:ext cx="2393950" cy="239395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9403276D-5FB8-BD3C-65B5-24E0F431AC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3238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DEAD8E05-AA79-AD7E-E31D-26EE870F8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9380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A7759041-293D-A1CE-7012-E2391337B1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26285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6527932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Image Series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685523" cy="917575"/>
          </a:xfrm>
        </p:spPr>
        <p:txBody>
          <a:bodyPr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Aptos Light" panose="020B0004020202020204" pitchFamily="34" charset="0"/>
                <a:ea typeface="Aptos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>
              <a:solidFill>
                <a:schemeClr val="bg1"/>
              </a:solidFill>
              <a:latin typeface="Aptos Light" panose="020B0004020202020204" pitchFamily="34" charset="0"/>
              <a:ea typeface="Aptos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22CDA623-F17D-C055-60D8-139C9924BE3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73908" y="1647919"/>
            <a:ext cx="2393950" cy="239395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3347E071-335C-4249-3E65-B4125AADA3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9380" y="1654993"/>
            <a:ext cx="2393950" cy="239395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360">
            <a:extLst>
              <a:ext uri="{FF2B5EF4-FFF2-40B4-BE49-F238E27FC236}">
                <a16:creationId xmlns:a16="http://schemas.microsoft.com/office/drawing/2014/main" id="{3FE91602-2738-A673-EBF8-A0ACA14E65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6285" y="1677066"/>
            <a:ext cx="2393950" cy="239395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364">
            <a:extLst>
              <a:ext uri="{FF2B5EF4-FFF2-40B4-BE49-F238E27FC236}">
                <a16:creationId xmlns:a16="http://schemas.microsoft.com/office/drawing/2014/main" id="{9403276D-5FB8-BD3C-65B5-24E0F431AC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3238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0" name="Text Placeholder 364">
            <a:extLst>
              <a:ext uri="{FF2B5EF4-FFF2-40B4-BE49-F238E27FC236}">
                <a16:creationId xmlns:a16="http://schemas.microsoft.com/office/drawing/2014/main" id="{DEAD8E05-AA79-AD7E-E31D-26EE870F83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9380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1" name="Text Placeholder 364">
            <a:extLst>
              <a:ext uri="{FF2B5EF4-FFF2-40B4-BE49-F238E27FC236}">
                <a16:creationId xmlns:a16="http://schemas.microsoft.com/office/drawing/2014/main" id="{A7759041-293D-A1CE-7012-E2391337B1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26285" y="4209116"/>
            <a:ext cx="2393950" cy="369332"/>
          </a:xfrm>
        </p:spPr>
        <p:txBody>
          <a:bodyPr tIns="91440" bIns="0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bg1"/>
                </a:solidFill>
              </a:defRPr>
            </a:lvl2pPr>
            <a:lvl3pPr marL="914400" indent="0" algn="ctr">
              <a:buNone/>
              <a:defRPr sz="2000" b="1">
                <a:solidFill>
                  <a:schemeClr val="bg1"/>
                </a:solidFill>
              </a:defRPr>
            </a:lvl3pPr>
            <a:lvl4pPr marL="1371600" indent="0" algn="ctr">
              <a:buNone/>
              <a:defRPr sz="2000" b="1">
                <a:solidFill>
                  <a:schemeClr val="bg1"/>
                </a:solidFill>
              </a:defRPr>
            </a:lvl4pPr>
            <a:lvl5pPr marL="1828800" indent="0" algn="ctr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2966537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Image Series Stack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123">
            <a:extLst>
              <a:ext uri="{FF2B5EF4-FFF2-40B4-BE49-F238E27FC236}">
                <a16:creationId xmlns:a16="http://schemas.microsoft.com/office/drawing/2014/main" id="{14819B2D-3933-9761-A0E0-F8A47EFAE83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Aptos Light" panose="020B0004020202020204" pitchFamily="34" charset="0"/>
                <a:ea typeface="Aptos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>
              <a:solidFill>
                <a:schemeClr val="bg1"/>
              </a:solidFill>
              <a:latin typeface="Aptos Light" panose="020B0004020202020204" pitchFamily="34" charset="0"/>
              <a:ea typeface="Aptos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FD5FAFE-F099-74C8-600F-3FEE5ACA26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127BAF7-7A03-B6B3-4688-2EC146E874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17" name="Picture Placeholder 122">
            <a:extLst>
              <a:ext uri="{FF2B5EF4-FFF2-40B4-BE49-F238E27FC236}">
                <a16:creationId xmlns:a16="http://schemas.microsoft.com/office/drawing/2014/main" id="{87D78755-2DCD-D8CC-0E1B-26B8798C9E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07498" y="1371574"/>
            <a:ext cx="3075236" cy="1490472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122">
            <a:extLst>
              <a:ext uri="{FF2B5EF4-FFF2-40B4-BE49-F238E27FC236}">
                <a16:creationId xmlns:a16="http://schemas.microsoft.com/office/drawing/2014/main" id="{A646BC9C-4F8B-B5BA-4137-4E5CE8FA2E8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451474" y="3039052"/>
            <a:ext cx="3075236" cy="1490472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Picture Placeholder 122">
            <a:extLst>
              <a:ext uri="{FF2B5EF4-FFF2-40B4-BE49-F238E27FC236}">
                <a16:creationId xmlns:a16="http://schemas.microsoft.com/office/drawing/2014/main" id="{30C68DC1-70B2-C7B0-A2FE-80122E4F85A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196136" y="4707798"/>
            <a:ext cx="3075236" cy="1490472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ext Placeholder 21">
            <a:extLst>
              <a:ext uri="{FF2B5EF4-FFF2-40B4-BE49-F238E27FC236}">
                <a16:creationId xmlns:a16="http://schemas.microsoft.com/office/drawing/2014/main" id="{46ACBB2B-C7F0-E810-9B2C-BD70D1820D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2830" y="1376146"/>
            <a:ext cx="1744662" cy="1485900"/>
          </a:xfrm>
          <a:solidFill>
            <a:schemeClr val="accent5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6" name="Text Placeholder 21">
            <a:extLst>
              <a:ext uri="{FF2B5EF4-FFF2-40B4-BE49-F238E27FC236}">
                <a16:creationId xmlns:a16="http://schemas.microsoft.com/office/drawing/2014/main" id="{A5AB8117-0D0B-F4A2-5D9D-8D07A61536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07492" y="3043624"/>
            <a:ext cx="1744662" cy="1485900"/>
          </a:xfrm>
          <a:solidFill>
            <a:schemeClr val="accent4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269DCCB0-CA4C-C341-313C-4C6AB851C3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51474" y="4712370"/>
            <a:ext cx="1744662" cy="1485900"/>
          </a:xfrm>
          <a:solidFill>
            <a:schemeClr val="accent3"/>
          </a:solidFill>
        </p:spPr>
        <p:txBody>
          <a:bodyPr lIns="91440" tIns="182880" rIns="91440" bIns="182880">
            <a:noAutofit/>
          </a:bodyPr>
          <a:lstStyle>
            <a:lvl1pPr marL="0" indent="0" algn="l">
              <a:buNone/>
              <a:defRPr sz="1800" b="1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17830676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Image Series Color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0965" y="1758896"/>
            <a:ext cx="2194560" cy="187452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360">
            <a:extLst>
              <a:ext uri="{FF2B5EF4-FFF2-40B4-BE49-F238E27FC236}">
                <a16:creationId xmlns:a16="http://schemas.microsoft.com/office/drawing/2014/main" id="{939E5704-91D7-1C33-1BB9-D89551BB48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80965" y="3911299"/>
            <a:ext cx="2194560" cy="187452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18357D60-C329-E014-7EC4-02AD7930A5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521865" y="1758896"/>
            <a:ext cx="2194560" cy="187452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360">
            <a:extLst>
              <a:ext uri="{FF2B5EF4-FFF2-40B4-BE49-F238E27FC236}">
                <a16:creationId xmlns:a16="http://schemas.microsoft.com/office/drawing/2014/main" id="{1823B7A0-FA70-81A4-C409-2C310328D2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21865" y="3911299"/>
            <a:ext cx="2194560" cy="1874520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84D16B10-4114-3D13-50FC-848A872439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84410" y="3911299"/>
            <a:ext cx="2192338" cy="1873250"/>
          </a:xfrm>
          <a:solidFill>
            <a:schemeClr val="accent6"/>
          </a:solidFill>
        </p:spPr>
        <p:txBody>
          <a:bodyPr lIns="182880" tIns="182880" rIns="18288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69C9FFD-3BEB-F410-9877-CC941D3224B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9527" y="1758896"/>
            <a:ext cx="2192338" cy="1873250"/>
          </a:xfrm>
          <a:solidFill>
            <a:schemeClr val="accent2"/>
          </a:solidFill>
        </p:spPr>
        <p:txBody>
          <a:bodyPr lIns="182880" tIns="182880" rIns="18288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39CDA33-6D16-DEAF-0280-749663549D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29527" y="3911299"/>
            <a:ext cx="2192338" cy="1873250"/>
          </a:xfrm>
          <a:solidFill>
            <a:schemeClr val="accent4"/>
          </a:solidFill>
        </p:spPr>
        <p:txBody>
          <a:bodyPr lIns="182880" tIns="182880" rIns="182880"/>
          <a:lstStyle>
            <a:lvl1pPr marL="0" indent="0">
              <a:buNone/>
              <a:defRPr sz="1800" b="1" i="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" name="Text Placeholder 22">
            <a:extLst>
              <a:ext uri="{FF2B5EF4-FFF2-40B4-BE49-F238E27FC236}">
                <a16:creationId xmlns:a16="http://schemas.microsoft.com/office/drawing/2014/main" id="{FD3A4D06-1EC0-67D1-BF1F-4A91D1E341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84410" y="1758896"/>
            <a:ext cx="2192338" cy="1873250"/>
          </a:xfrm>
          <a:solidFill>
            <a:schemeClr val="tx2"/>
          </a:solidFill>
        </p:spPr>
        <p:txBody>
          <a:bodyPr lIns="182880" tIns="182880" rIns="18288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2664967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Image Series Colo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468099" y="1465385"/>
            <a:ext cx="2658427" cy="1547446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9" name="Text Placeholder 22">
            <a:extLst>
              <a:ext uri="{FF2B5EF4-FFF2-40B4-BE49-F238E27FC236}">
                <a16:creationId xmlns:a16="http://schemas.microsoft.com/office/drawing/2014/main" id="{26F353B8-FF4B-42ED-1CE7-EDC4F7EF61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68099" y="3012831"/>
            <a:ext cx="2658427" cy="656942"/>
          </a:xfrm>
          <a:solidFill>
            <a:schemeClr val="tx2"/>
          </a:solidFill>
        </p:spPr>
        <p:txBody>
          <a:bodyPr lIns="91440" tIns="91440" rIns="91440" bIns="91440"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1" name="Picture Placeholder 360">
            <a:extLst>
              <a:ext uri="{FF2B5EF4-FFF2-40B4-BE49-F238E27FC236}">
                <a16:creationId xmlns:a16="http://schemas.microsoft.com/office/drawing/2014/main" id="{6E81FCDA-4DA3-AB4A-5D95-88A3FEFC3A2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68099" y="3960136"/>
            <a:ext cx="2658427" cy="1547446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22">
            <a:extLst>
              <a:ext uri="{FF2B5EF4-FFF2-40B4-BE49-F238E27FC236}">
                <a16:creationId xmlns:a16="http://schemas.microsoft.com/office/drawing/2014/main" id="{3F669257-B949-89C3-AFAB-C056282DB4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8099" y="5507582"/>
            <a:ext cx="2658427" cy="656942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 algn="ctr">
              <a:buNone/>
              <a:defRPr sz="1800" b="1" i="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7" name="Picture Placeholder 360">
            <a:extLst>
              <a:ext uri="{FF2B5EF4-FFF2-40B4-BE49-F238E27FC236}">
                <a16:creationId xmlns:a16="http://schemas.microsoft.com/office/drawing/2014/main" id="{13D2DA25-934B-21FF-2966-29EF546C487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766787" y="1465385"/>
            <a:ext cx="2658427" cy="1547446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ext Placeholder 22">
            <a:extLst>
              <a:ext uri="{FF2B5EF4-FFF2-40B4-BE49-F238E27FC236}">
                <a16:creationId xmlns:a16="http://schemas.microsoft.com/office/drawing/2014/main" id="{17D533C8-B6CD-B35B-9678-CFA2D4FF71A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66787" y="3012831"/>
            <a:ext cx="2658427" cy="656942"/>
          </a:xfrm>
          <a:solidFill>
            <a:schemeClr val="accent3"/>
          </a:solidFill>
        </p:spPr>
        <p:txBody>
          <a:bodyPr lIns="91440" tIns="91440" rIns="91440" bIns="91440"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19" name="Picture Placeholder 360">
            <a:extLst>
              <a:ext uri="{FF2B5EF4-FFF2-40B4-BE49-F238E27FC236}">
                <a16:creationId xmlns:a16="http://schemas.microsoft.com/office/drawing/2014/main" id="{FFFA52E8-8238-7D32-74C3-C442340BAC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766787" y="3960136"/>
            <a:ext cx="2658427" cy="1547446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EAA931B9-F65E-5FA9-1A52-F298BEA03A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66787" y="5507582"/>
            <a:ext cx="2658427" cy="656942"/>
          </a:xfrm>
          <a:solidFill>
            <a:schemeClr val="accent4"/>
          </a:solidFill>
        </p:spPr>
        <p:txBody>
          <a:bodyPr lIns="91440" tIns="91440" rIns="91440" bIns="91440"/>
          <a:lstStyle>
            <a:lvl1pPr marL="0" indent="0" algn="ctr">
              <a:buNone/>
              <a:defRPr sz="1800" b="1" i="0"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21" name="Picture Placeholder 360">
            <a:extLst>
              <a:ext uri="{FF2B5EF4-FFF2-40B4-BE49-F238E27FC236}">
                <a16:creationId xmlns:a16="http://schemas.microsoft.com/office/drawing/2014/main" id="{E2163388-A63C-577D-E1F5-098DA5ECC07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065474" y="1465385"/>
            <a:ext cx="2658427" cy="1547446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22">
            <a:extLst>
              <a:ext uri="{FF2B5EF4-FFF2-40B4-BE49-F238E27FC236}">
                <a16:creationId xmlns:a16="http://schemas.microsoft.com/office/drawing/2014/main" id="{6A354D75-2850-EFEF-9B6E-16282EFCDE4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065474" y="3012831"/>
            <a:ext cx="2658427" cy="656942"/>
          </a:xfrm>
          <a:solidFill>
            <a:schemeClr val="accent6"/>
          </a:solidFill>
        </p:spPr>
        <p:txBody>
          <a:bodyPr lIns="91440" tIns="91440" rIns="91440" bIns="91440"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23" name="Picture Placeholder 360">
            <a:extLst>
              <a:ext uri="{FF2B5EF4-FFF2-40B4-BE49-F238E27FC236}">
                <a16:creationId xmlns:a16="http://schemas.microsoft.com/office/drawing/2014/main" id="{FBABECBC-CDDA-6887-FB75-25BC231CEC93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065474" y="3960136"/>
            <a:ext cx="2658427" cy="1547446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AA63FF33-3432-1D2E-53DE-B6F0895069F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065474" y="5507582"/>
            <a:ext cx="2658427" cy="656942"/>
          </a:xfrm>
          <a:solidFill>
            <a:schemeClr val="tx1"/>
          </a:solidFill>
        </p:spPr>
        <p:txBody>
          <a:bodyPr lIns="91440" tIns="91440" rIns="91440" bIns="91440"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185818184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-Portrait Se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10445" y="1682263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4D37D-9760-333D-5D98-7361CD68B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10079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25194CC7-DFDD-41E3-3F16-A4BAED70D3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09584" y="1682263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9FEBC2-FFA2-F082-C0B4-490D9C6E36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09218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0" name="Picture Placeholder 360">
            <a:extLst>
              <a:ext uri="{FF2B5EF4-FFF2-40B4-BE49-F238E27FC236}">
                <a16:creationId xmlns:a16="http://schemas.microsoft.com/office/drawing/2014/main" id="{9E7760E5-8579-2ACD-19F1-A979EC595A8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308182" y="1682263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21DEBE6-249D-E1B1-4B52-A019B44949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07640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EB7AC011-2F57-EC56-91F9-A965565A40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06077" y="1682263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59762E5-F688-DBA8-4C37-B3A3C58F1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05711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24" name="Picture Placeholder 360">
            <a:extLst>
              <a:ext uri="{FF2B5EF4-FFF2-40B4-BE49-F238E27FC236}">
                <a16:creationId xmlns:a16="http://schemas.microsoft.com/office/drawing/2014/main" id="{8A47F1D3-73AD-F467-48EE-D2074775291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103782" y="1682263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A73141-DACC-B694-EAA5-D499AAA41A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03416" y="3107592"/>
            <a:ext cx="1412144" cy="321408"/>
          </a:xfrm>
        </p:spPr>
        <p:txBody>
          <a:bodyPr tIns="91440"/>
          <a:lstStyle>
            <a:lvl1pPr marL="0" indent="0">
              <a:buNone/>
              <a:defRPr sz="1600" b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3" name="Picture Placeholder 360">
            <a:extLst>
              <a:ext uri="{FF2B5EF4-FFF2-40B4-BE49-F238E27FC236}">
                <a16:creationId xmlns:a16="http://schemas.microsoft.com/office/drawing/2014/main" id="{50C0265D-4C37-A6EB-018A-088C3665D77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510079" y="3970677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171DB7C-B77B-BA2F-D42D-E70799E1CF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09713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6" name="Picture Placeholder 360">
            <a:extLst>
              <a:ext uri="{FF2B5EF4-FFF2-40B4-BE49-F238E27FC236}">
                <a16:creationId xmlns:a16="http://schemas.microsoft.com/office/drawing/2014/main" id="{54228786-C065-7CF8-8C9C-C9622BDB5F7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409218" y="3970677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9C03BA11-280F-ED2F-8FE5-AD08B0D4481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08852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1" name="Picture Placeholder 360">
            <a:extLst>
              <a:ext uri="{FF2B5EF4-FFF2-40B4-BE49-F238E27FC236}">
                <a16:creationId xmlns:a16="http://schemas.microsoft.com/office/drawing/2014/main" id="{D0FFE670-33BD-AB72-DB9E-26A7E5785E5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307816" y="3970677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36FD3033-3412-943B-9B60-3555F20EAC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307274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7" name="Picture Placeholder 360">
            <a:extLst>
              <a:ext uri="{FF2B5EF4-FFF2-40B4-BE49-F238E27FC236}">
                <a16:creationId xmlns:a16="http://schemas.microsoft.com/office/drawing/2014/main" id="{D90F4C59-A65F-7802-34A6-70D69C5041A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205711" y="3970677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134846F9-F8EB-3656-08DF-03E1A00CD6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05345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9" name="Picture Placeholder 360">
            <a:extLst>
              <a:ext uri="{FF2B5EF4-FFF2-40B4-BE49-F238E27FC236}">
                <a16:creationId xmlns:a16="http://schemas.microsoft.com/office/drawing/2014/main" id="{9694CBBD-6AE6-ADDC-80FB-FDFA2458BCB3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103416" y="3970677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4DB0CCF3-7E0B-FACF-F244-CCF6EC2D930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03050" y="5396006"/>
            <a:ext cx="1412144" cy="321408"/>
          </a:xfrm>
        </p:spPr>
        <p:txBody>
          <a:bodyPr tIns="91440"/>
          <a:lstStyle>
            <a:lvl1pPr marL="0" indent="0">
              <a:buNone/>
              <a:defRPr sz="1600" b="0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</p:spTree>
    <p:extLst>
      <p:ext uri="{BB962C8B-B14F-4D97-AF65-F5344CB8AC3E}">
        <p14:creationId xmlns:p14="http://schemas.microsoft.com/office/powerpoint/2010/main" val="7933756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-Portrait Se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60">
            <a:extLst>
              <a:ext uri="{FF2B5EF4-FFF2-40B4-BE49-F238E27FC236}">
                <a16:creationId xmlns:a16="http://schemas.microsoft.com/office/drawing/2014/main" id="{406AFED2-ED49-1112-B21D-D2ECF91333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4691" y="1676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4EEC8D-F30D-2272-2A4E-CD93B0D75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4D37D-9760-333D-5D98-7361CD68B9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43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7" name="Picture Placeholder 360">
            <a:extLst>
              <a:ext uri="{FF2B5EF4-FFF2-40B4-BE49-F238E27FC236}">
                <a16:creationId xmlns:a16="http://schemas.microsoft.com/office/drawing/2014/main" id="{25194CC7-DFDD-41E3-3F16-A4BAED70D3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991091" y="1676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9FEBC2-FFA2-F082-C0B4-490D9C6E36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907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0" name="Picture Placeholder 360">
            <a:extLst>
              <a:ext uri="{FF2B5EF4-FFF2-40B4-BE49-F238E27FC236}">
                <a16:creationId xmlns:a16="http://schemas.microsoft.com/office/drawing/2014/main" id="{9E7760E5-8579-2ACD-19F1-A979EC595A8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667491" y="1676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21DEBE6-249D-E1B1-4B52-A019B44949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71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4" name="Picture Placeholder 360">
            <a:extLst>
              <a:ext uri="{FF2B5EF4-FFF2-40B4-BE49-F238E27FC236}">
                <a16:creationId xmlns:a16="http://schemas.microsoft.com/office/drawing/2014/main" id="{EB7AC011-2F57-EC56-91F9-A965565A40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343891" y="1676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59762E5-F688-DBA8-4C37-B3A3C58F1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435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24" name="Picture Placeholder 360">
            <a:extLst>
              <a:ext uri="{FF2B5EF4-FFF2-40B4-BE49-F238E27FC236}">
                <a16:creationId xmlns:a16="http://schemas.microsoft.com/office/drawing/2014/main" id="{8A47F1D3-73AD-F467-48EE-D2074775291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020291" y="1676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B4A73141-DACC-B694-EAA5-D499AAA41A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9925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27" name="Picture Placeholder 360">
            <a:extLst>
              <a:ext uri="{FF2B5EF4-FFF2-40B4-BE49-F238E27FC236}">
                <a16:creationId xmlns:a16="http://schemas.microsoft.com/office/drawing/2014/main" id="{7EDA5855-F73F-935A-1566-720D38EC07D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696325" y="1676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CA7A6897-50BB-69EA-CE0D-8428224909F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95959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29" name="Picture Placeholder 360">
            <a:extLst>
              <a:ext uri="{FF2B5EF4-FFF2-40B4-BE49-F238E27FC236}">
                <a16:creationId xmlns:a16="http://schemas.microsoft.com/office/drawing/2014/main" id="{D09EF4CE-B526-1CEA-9EDD-34A61A70EE7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371993" y="1676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93FC27B-1624-B783-DF96-5521C31FB6A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371627" y="3101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31" name="Picture Placeholder 360">
            <a:extLst>
              <a:ext uri="{FF2B5EF4-FFF2-40B4-BE49-F238E27FC236}">
                <a16:creationId xmlns:a16="http://schemas.microsoft.com/office/drawing/2014/main" id="{5A8BA158-C0D0-7A81-D0D2-8428A63A3D7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17151" y="3962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39D4BA50-34B9-66B8-EAF5-82AF534969D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167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33" name="Picture Placeholder 360">
            <a:extLst>
              <a:ext uri="{FF2B5EF4-FFF2-40B4-BE49-F238E27FC236}">
                <a16:creationId xmlns:a16="http://schemas.microsoft.com/office/drawing/2014/main" id="{9764F327-567A-B4BD-324B-5E6E4A38AE8A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993551" y="3962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81407771-83D8-01C3-0563-CE45ADD67E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931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35" name="Picture Placeholder 360">
            <a:extLst>
              <a:ext uri="{FF2B5EF4-FFF2-40B4-BE49-F238E27FC236}">
                <a16:creationId xmlns:a16="http://schemas.microsoft.com/office/drawing/2014/main" id="{053F6908-A1A4-51D5-C068-74AE8BBE8575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669951" y="3962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0159B219-D993-9F5C-A25E-2717041313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6695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37" name="Picture Placeholder 360">
            <a:extLst>
              <a:ext uri="{FF2B5EF4-FFF2-40B4-BE49-F238E27FC236}">
                <a16:creationId xmlns:a16="http://schemas.microsoft.com/office/drawing/2014/main" id="{3B1CFCF1-1BBA-A77B-07C5-CE89C6D37D8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346351" y="3962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924D5DB3-FDA3-34E1-683B-AF880C6B564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459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39" name="Picture Placeholder 360">
            <a:extLst>
              <a:ext uri="{FF2B5EF4-FFF2-40B4-BE49-F238E27FC236}">
                <a16:creationId xmlns:a16="http://schemas.microsoft.com/office/drawing/2014/main" id="{CD18FDA3-0BAD-70CF-4A1C-E0AC365F43EC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7022751" y="3962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BC7D472D-B446-D4C9-7FEA-8337576DA4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2385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41" name="Picture Placeholder 360">
            <a:extLst>
              <a:ext uri="{FF2B5EF4-FFF2-40B4-BE49-F238E27FC236}">
                <a16:creationId xmlns:a16="http://schemas.microsoft.com/office/drawing/2014/main" id="{00CD14FC-B345-724A-1702-9ECB7309E7BA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698785" y="3962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A39A6918-941C-CFDA-46B7-7B3F5821B26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698419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43" name="Picture Placeholder 360">
            <a:extLst>
              <a:ext uri="{FF2B5EF4-FFF2-40B4-BE49-F238E27FC236}">
                <a16:creationId xmlns:a16="http://schemas.microsoft.com/office/drawing/2014/main" id="{13F06704-FC82-77D6-CD12-259FDE55A8D4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0374453" y="3962401"/>
            <a:ext cx="1411061" cy="140817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DAE33098-4EF0-1E1A-7F23-76F0D50AAC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74087" y="5387730"/>
            <a:ext cx="1412144" cy="321408"/>
          </a:xfrm>
        </p:spPr>
        <p:txBody>
          <a:bodyPr tIns="91440"/>
          <a:lstStyle>
            <a:lvl1pPr marL="0" indent="0">
              <a:buNone/>
              <a:defRPr sz="1600" b="0" u="none"/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800" b="1"/>
            </a:lvl4pPr>
            <a:lvl5pPr marL="1828800" indent="0">
              <a:buNone/>
              <a:defRPr sz="1800" b="1"/>
            </a:lvl5pPr>
          </a:lstStyle>
          <a:p>
            <a:pPr lvl="0"/>
            <a:r>
              <a:rPr lang="en-US"/>
              <a:t>First Name, Last Name</a:t>
            </a:r>
          </a:p>
        </p:txBody>
      </p:sp>
    </p:spTree>
    <p:extLst>
      <p:ext uri="{BB962C8B-B14F-4D97-AF65-F5344CB8AC3E}">
        <p14:creationId xmlns:p14="http://schemas.microsoft.com/office/powerpoint/2010/main" val="38648840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|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23-P05692: Jaimee edited &#10;&#10;Drone Mission - Aerial of ORNL East Campus facing west. May 9, 2023.&#10;">
            <a:extLst>
              <a:ext uri="{FF2B5EF4-FFF2-40B4-BE49-F238E27FC236}">
                <a16:creationId xmlns:a16="http://schemas.microsoft.com/office/drawing/2014/main" id="{29026065-7CE6-26BF-5E11-E2573F33EFA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9089" b="20607"/>
          <a:stretch>
            <a:fillRect/>
          </a:stretch>
        </p:blipFill>
        <p:spPr>
          <a:xfrm>
            <a:off x="0" y="414"/>
            <a:ext cx="12192000" cy="68571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388" y="2258209"/>
            <a:ext cx="12081224" cy="664797"/>
          </a:xfrm>
        </p:spPr>
        <p:txBody>
          <a:bodyPr anchor="t" anchorCtr="0">
            <a:noAutofit/>
          </a:bodyPr>
          <a:lstStyle>
            <a:lvl1pPr algn="ctr">
              <a:spcBef>
                <a:spcPts val="1200"/>
              </a:spcBef>
              <a:spcAft>
                <a:spcPts val="60"/>
              </a:spcAft>
              <a:defRPr sz="48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One-sentence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437" y="2922742"/>
            <a:ext cx="12063127" cy="397032"/>
          </a:xfrm>
        </p:spPr>
        <p:txBody>
          <a:bodyPr tIns="91440" anchor="t" anchorCtr="0">
            <a:noAutofit/>
          </a:bodyPr>
          <a:lstStyle>
            <a:lvl1pPr marL="0" indent="0" algn="ctr">
              <a:spcBef>
                <a:spcPts val="1200"/>
              </a:spcBef>
              <a:spcAft>
                <a:spcPts val="60"/>
              </a:spcAft>
              <a:buNone/>
              <a:defRPr sz="2200" b="1" spc="300">
                <a:solidFill>
                  <a:schemeClr val="tx2"/>
                </a:solidFill>
                <a:latin typeface="Aptos" panose="020B00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PLACE CONTENT HERE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5668818" y="3468601"/>
            <a:ext cx="854364" cy="719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ptos Light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0787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| Hexag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raphic 285">
            <a:extLst>
              <a:ext uri="{FF2B5EF4-FFF2-40B4-BE49-F238E27FC236}">
                <a16:creationId xmlns:a16="http://schemas.microsoft.com/office/drawing/2014/main" id="{4013C738-DD97-6098-5C6E-69C6DA8745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71230B-9536-B5A5-160D-DBECD2D263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157" y="2624569"/>
            <a:ext cx="11045686" cy="498598"/>
          </a:xfrm>
        </p:spPr>
        <p:txBody>
          <a:bodyPr anchor="t" anchorCtr="0">
            <a:noAutofit/>
          </a:bodyPr>
          <a:lstStyle>
            <a:lvl1pPr algn="ctr">
              <a:defRPr sz="3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One-sentence headline stating the main takeaway</a:t>
            </a:r>
          </a:p>
        </p:txBody>
      </p:sp>
      <p:sp>
        <p:nvSpPr>
          <p:cNvPr id="320" name="Text Placeholder 368">
            <a:extLst>
              <a:ext uri="{FF2B5EF4-FFF2-40B4-BE49-F238E27FC236}">
                <a16:creationId xmlns:a16="http://schemas.microsoft.com/office/drawing/2014/main" id="{EE706859-C661-2A5C-56D3-6BE7DBBC71D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6069" y="3774422"/>
            <a:ext cx="11062774" cy="249299"/>
          </a:xfrm>
        </p:spPr>
        <p:txBody>
          <a:bodyPr anchor="t" anchorCtr="0">
            <a:noAutofit/>
          </a:bodyPr>
          <a:lstStyle>
            <a:lvl1pPr marL="0" indent="0" algn="ctr">
              <a:spcBef>
                <a:spcPts val="1200"/>
              </a:spcBef>
              <a:spcAft>
                <a:spcPts val="60"/>
              </a:spcAft>
              <a:buNone/>
              <a:defRPr sz="1800" b="0" i="0">
                <a:solidFill>
                  <a:schemeClr val="bg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600">
                <a:solidFill>
                  <a:schemeClr val="bg1"/>
                </a:solidFill>
              </a:defRPr>
            </a:lvl4pPr>
            <a:lvl5pPr marL="18288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7D526D-05AB-C716-46F5-6CDC1D14E2ED}"/>
              </a:ext>
            </a:extLst>
          </p:cNvPr>
          <p:cNvSpPr/>
          <p:nvPr userDrawn="1"/>
        </p:nvSpPr>
        <p:spPr>
          <a:xfrm>
            <a:off x="5668818" y="3393042"/>
            <a:ext cx="854364" cy="719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6C5D6D4-E7B7-6C45-59D0-554A5C06715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Aptos Light" panose="020B0004020202020204" pitchFamily="34" charset="0"/>
                <a:ea typeface="Aptos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>
              <a:solidFill>
                <a:schemeClr val="bg1"/>
              </a:solidFill>
              <a:latin typeface="Aptos Light" panose="020B0004020202020204" pitchFamily="34" charset="0"/>
              <a:ea typeface="Aptos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790CAB2-9585-BA89-5C2E-B28EE49E995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640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| Aerial + Soc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2025-P08154: Drone Mission - Aerial of sunrise over ORNL east campus, April 3, 2023.  &#10;&#10;Electronic Reference Image – For more images in this series, please contact, creativeservices@ornl.gov&#10;This image has been reviewed by an ORNL Releasing Official and is approved for public release, January 4, 2023.">
            <a:extLst>
              <a:ext uri="{FF2B5EF4-FFF2-40B4-BE49-F238E27FC236}">
                <a16:creationId xmlns:a16="http://schemas.microsoft.com/office/drawing/2014/main" id="{23DA0192-253A-9416-8E30-B9B66EED54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4494" t="5003" r="5511" b="5003"/>
          <a:stretch>
            <a:fillRect/>
          </a:stretch>
        </p:blipFill>
        <p:spPr>
          <a:xfrm>
            <a:off x="0" y="414"/>
            <a:ext cx="12192000" cy="6857172"/>
          </a:xfrm>
          <a:prstGeom prst="rect">
            <a:avLst/>
          </a:prstGeom>
        </p:spPr>
      </p:pic>
      <p:grpSp>
        <p:nvGrpSpPr>
          <p:cNvPr id="147" name="Group 146">
            <a:extLst>
              <a:ext uri="{FF2B5EF4-FFF2-40B4-BE49-F238E27FC236}">
                <a16:creationId xmlns:a16="http://schemas.microsoft.com/office/drawing/2014/main" id="{0E904804-90C2-92CD-EBBE-DEE84A1EF57E}"/>
              </a:ext>
            </a:extLst>
          </p:cNvPr>
          <p:cNvGrpSpPr/>
          <p:nvPr userDrawn="1"/>
        </p:nvGrpSpPr>
        <p:grpSpPr>
          <a:xfrm>
            <a:off x="2230425" y="2155963"/>
            <a:ext cx="7731150" cy="1180116"/>
            <a:chOff x="2419238" y="1689595"/>
            <a:chExt cx="7333183" cy="1119369"/>
          </a:xfrm>
        </p:grpSpPr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B35B19EB-28CC-5046-67D8-0AC0F092D8F9}"/>
                </a:ext>
              </a:extLst>
            </p:cNvPr>
            <p:cNvSpPr/>
            <p:nvPr userDrawn="1"/>
          </p:nvSpPr>
          <p:spPr>
            <a:xfrm>
              <a:off x="6151118" y="1690962"/>
              <a:ext cx="1113318" cy="1113317"/>
            </a:xfrm>
            <a:custGeom>
              <a:avLst/>
              <a:gdLst>
                <a:gd name="connsiteX0" fmla="*/ 0 w 543306"/>
                <a:gd name="connsiteY0" fmla="*/ 0 h 543305"/>
                <a:gd name="connsiteX1" fmla="*/ 543306 w 543306"/>
                <a:gd name="connsiteY1" fmla="*/ 0 h 543305"/>
                <a:gd name="connsiteX2" fmla="*/ 543306 w 543306"/>
                <a:gd name="connsiteY2" fmla="*/ 543306 h 543305"/>
                <a:gd name="connsiteX3" fmla="*/ 0 w 543306"/>
                <a:gd name="connsiteY3" fmla="*/ 543306 h 543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5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9F8B7F74-14E3-0359-48F7-8887F481B3F3}"/>
                </a:ext>
              </a:extLst>
            </p:cNvPr>
            <p:cNvSpPr/>
            <p:nvPr userDrawn="1"/>
          </p:nvSpPr>
          <p:spPr>
            <a:xfrm>
              <a:off x="6531907" y="1870334"/>
              <a:ext cx="352119" cy="754014"/>
            </a:xfrm>
            <a:custGeom>
              <a:avLst/>
              <a:gdLst>
                <a:gd name="connsiteX0" fmla="*/ 136975 w 171836"/>
                <a:gd name="connsiteY0" fmla="*/ 62674 h 367963"/>
                <a:gd name="connsiteX1" fmla="*/ 167646 w 171836"/>
                <a:gd name="connsiteY1" fmla="*/ 62674 h 367963"/>
                <a:gd name="connsiteX2" fmla="*/ 171837 w 171836"/>
                <a:gd name="connsiteY2" fmla="*/ 58483 h 367963"/>
                <a:gd name="connsiteX3" fmla="*/ 171837 w 171836"/>
                <a:gd name="connsiteY3" fmla="*/ 3905 h 367963"/>
                <a:gd name="connsiteX4" fmla="*/ 168027 w 171836"/>
                <a:gd name="connsiteY4" fmla="*/ 0 h 367963"/>
                <a:gd name="connsiteX5" fmla="*/ 104305 w 171836"/>
                <a:gd name="connsiteY5" fmla="*/ 667 h 367963"/>
                <a:gd name="connsiteX6" fmla="*/ 53156 w 171836"/>
                <a:gd name="connsiteY6" fmla="*/ 26670 h 367963"/>
                <a:gd name="connsiteX7" fmla="*/ 38392 w 171836"/>
                <a:gd name="connsiteY7" fmla="*/ 72580 h 367963"/>
                <a:gd name="connsiteX8" fmla="*/ 38392 w 171836"/>
                <a:gd name="connsiteY8" fmla="*/ 113633 h 367963"/>
                <a:gd name="connsiteX9" fmla="*/ 32105 w 171836"/>
                <a:gd name="connsiteY9" fmla="*/ 120205 h 367963"/>
                <a:gd name="connsiteX10" fmla="*/ 4483 w 171836"/>
                <a:gd name="connsiteY10" fmla="*/ 120015 h 367963"/>
                <a:gd name="connsiteX11" fmla="*/ 6 w 171836"/>
                <a:gd name="connsiteY11" fmla="*/ 124492 h 367963"/>
                <a:gd name="connsiteX12" fmla="*/ 6 w 171836"/>
                <a:gd name="connsiteY12" fmla="*/ 178403 h 367963"/>
                <a:gd name="connsiteX13" fmla="*/ 4959 w 171836"/>
                <a:gd name="connsiteY13" fmla="*/ 183166 h 367963"/>
                <a:gd name="connsiteX14" fmla="*/ 31915 w 171836"/>
                <a:gd name="connsiteY14" fmla="*/ 182975 h 367963"/>
                <a:gd name="connsiteX15" fmla="*/ 38106 w 171836"/>
                <a:gd name="connsiteY15" fmla="*/ 189167 h 367963"/>
                <a:gd name="connsiteX16" fmla="*/ 38011 w 171836"/>
                <a:gd name="connsiteY16" fmla="*/ 275558 h 367963"/>
                <a:gd name="connsiteX17" fmla="*/ 37915 w 171836"/>
                <a:gd name="connsiteY17" fmla="*/ 360807 h 367963"/>
                <a:gd name="connsiteX18" fmla="*/ 44773 w 171836"/>
                <a:gd name="connsiteY18" fmla="*/ 367951 h 367963"/>
                <a:gd name="connsiteX19" fmla="*/ 107924 w 171836"/>
                <a:gd name="connsiteY19" fmla="*/ 367951 h 367963"/>
                <a:gd name="connsiteX20" fmla="*/ 115354 w 171836"/>
                <a:gd name="connsiteY20" fmla="*/ 360617 h 367963"/>
                <a:gd name="connsiteX21" fmla="*/ 115258 w 171836"/>
                <a:gd name="connsiteY21" fmla="*/ 191452 h 367963"/>
                <a:gd name="connsiteX22" fmla="*/ 123164 w 171836"/>
                <a:gd name="connsiteY22" fmla="*/ 183737 h 367963"/>
                <a:gd name="connsiteX23" fmla="*/ 159931 w 171836"/>
                <a:gd name="connsiteY23" fmla="*/ 183737 h 367963"/>
                <a:gd name="connsiteX24" fmla="*/ 165836 w 171836"/>
                <a:gd name="connsiteY24" fmla="*/ 178975 h 367963"/>
                <a:gd name="connsiteX25" fmla="*/ 170980 w 171836"/>
                <a:gd name="connsiteY25" fmla="*/ 124682 h 367963"/>
                <a:gd name="connsiteX26" fmla="*/ 165455 w 171836"/>
                <a:gd name="connsiteY26" fmla="*/ 118872 h 367963"/>
                <a:gd name="connsiteX27" fmla="*/ 118878 w 171836"/>
                <a:gd name="connsiteY27" fmla="*/ 118967 h 367963"/>
                <a:gd name="connsiteX28" fmla="*/ 114115 w 171836"/>
                <a:gd name="connsiteY28" fmla="*/ 115348 h 367963"/>
                <a:gd name="connsiteX29" fmla="*/ 114592 w 171836"/>
                <a:gd name="connsiteY29" fmla="*/ 82867 h 367963"/>
                <a:gd name="connsiteX30" fmla="*/ 137166 w 171836"/>
                <a:gd name="connsiteY30" fmla="*/ 62389 h 36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1836" h="367963">
                  <a:moveTo>
                    <a:pt x="136975" y="62674"/>
                  </a:moveTo>
                  <a:cubicBezTo>
                    <a:pt x="147167" y="62674"/>
                    <a:pt x="157454" y="62579"/>
                    <a:pt x="167646" y="62674"/>
                  </a:cubicBezTo>
                  <a:cubicBezTo>
                    <a:pt x="170789" y="62674"/>
                    <a:pt x="171837" y="61722"/>
                    <a:pt x="171837" y="58483"/>
                  </a:cubicBezTo>
                  <a:cubicBezTo>
                    <a:pt x="171742" y="40291"/>
                    <a:pt x="171742" y="22098"/>
                    <a:pt x="171837" y="3905"/>
                  </a:cubicBezTo>
                  <a:cubicBezTo>
                    <a:pt x="171837" y="1048"/>
                    <a:pt x="170980" y="0"/>
                    <a:pt x="168027" y="0"/>
                  </a:cubicBezTo>
                  <a:cubicBezTo>
                    <a:pt x="146786" y="190"/>
                    <a:pt x="125546" y="-286"/>
                    <a:pt x="104305" y="667"/>
                  </a:cubicBezTo>
                  <a:cubicBezTo>
                    <a:pt x="83635" y="1619"/>
                    <a:pt x="65729" y="9430"/>
                    <a:pt x="53156" y="26670"/>
                  </a:cubicBezTo>
                  <a:cubicBezTo>
                    <a:pt x="43154" y="40291"/>
                    <a:pt x="38677" y="55817"/>
                    <a:pt x="38392" y="72580"/>
                  </a:cubicBezTo>
                  <a:cubicBezTo>
                    <a:pt x="38106" y="86296"/>
                    <a:pt x="38106" y="100013"/>
                    <a:pt x="38392" y="113633"/>
                  </a:cubicBezTo>
                  <a:cubicBezTo>
                    <a:pt x="38487" y="118586"/>
                    <a:pt x="37439" y="120491"/>
                    <a:pt x="32105" y="120205"/>
                  </a:cubicBezTo>
                  <a:cubicBezTo>
                    <a:pt x="22961" y="119729"/>
                    <a:pt x="13722" y="120205"/>
                    <a:pt x="4483" y="120015"/>
                  </a:cubicBezTo>
                  <a:cubicBezTo>
                    <a:pt x="958" y="120015"/>
                    <a:pt x="-89" y="121063"/>
                    <a:pt x="6" y="124492"/>
                  </a:cubicBezTo>
                  <a:cubicBezTo>
                    <a:pt x="197" y="142494"/>
                    <a:pt x="197" y="160496"/>
                    <a:pt x="6" y="178403"/>
                  </a:cubicBezTo>
                  <a:cubicBezTo>
                    <a:pt x="6" y="182213"/>
                    <a:pt x="1339" y="183261"/>
                    <a:pt x="4959" y="183166"/>
                  </a:cubicBezTo>
                  <a:cubicBezTo>
                    <a:pt x="13913" y="182975"/>
                    <a:pt x="22961" y="183356"/>
                    <a:pt x="31915" y="182975"/>
                  </a:cubicBezTo>
                  <a:cubicBezTo>
                    <a:pt x="36772" y="182785"/>
                    <a:pt x="38106" y="184309"/>
                    <a:pt x="38106" y="189167"/>
                  </a:cubicBezTo>
                  <a:cubicBezTo>
                    <a:pt x="37915" y="217932"/>
                    <a:pt x="38011" y="246793"/>
                    <a:pt x="38011" y="275558"/>
                  </a:cubicBezTo>
                  <a:cubicBezTo>
                    <a:pt x="38011" y="304324"/>
                    <a:pt x="38106" y="332327"/>
                    <a:pt x="37915" y="360807"/>
                  </a:cubicBezTo>
                  <a:cubicBezTo>
                    <a:pt x="37915" y="366141"/>
                    <a:pt x="38868" y="368141"/>
                    <a:pt x="44773" y="367951"/>
                  </a:cubicBezTo>
                  <a:cubicBezTo>
                    <a:pt x="65824" y="367570"/>
                    <a:pt x="86874" y="367570"/>
                    <a:pt x="107924" y="367951"/>
                  </a:cubicBezTo>
                  <a:cubicBezTo>
                    <a:pt x="113830" y="368046"/>
                    <a:pt x="115354" y="366617"/>
                    <a:pt x="115354" y="360617"/>
                  </a:cubicBezTo>
                  <a:cubicBezTo>
                    <a:pt x="115068" y="304229"/>
                    <a:pt x="115163" y="247841"/>
                    <a:pt x="115258" y="191452"/>
                  </a:cubicBezTo>
                  <a:cubicBezTo>
                    <a:pt x="115258" y="182499"/>
                    <a:pt x="114401" y="183833"/>
                    <a:pt x="123164" y="183737"/>
                  </a:cubicBezTo>
                  <a:cubicBezTo>
                    <a:pt x="135451" y="183737"/>
                    <a:pt x="147643" y="183642"/>
                    <a:pt x="159931" y="183737"/>
                  </a:cubicBezTo>
                  <a:cubicBezTo>
                    <a:pt x="163646" y="183737"/>
                    <a:pt x="165455" y="182975"/>
                    <a:pt x="165836" y="178975"/>
                  </a:cubicBezTo>
                  <a:cubicBezTo>
                    <a:pt x="167360" y="160877"/>
                    <a:pt x="169075" y="142780"/>
                    <a:pt x="170980" y="124682"/>
                  </a:cubicBezTo>
                  <a:cubicBezTo>
                    <a:pt x="171456" y="119920"/>
                    <a:pt x="170027" y="118872"/>
                    <a:pt x="165455" y="118872"/>
                  </a:cubicBezTo>
                  <a:cubicBezTo>
                    <a:pt x="149930" y="119158"/>
                    <a:pt x="134404" y="118872"/>
                    <a:pt x="118878" y="118967"/>
                  </a:cubicBezTo>
                  <a:cubicBezTo>
                    <a:pt x="116306" y="118967"/>
                    <a:pt x="114020" y="119253"/>
                    <a:pt x="114115" y="115348"/>
                  </a:cubicBezTo>
                  <a:cubicBezTo>
                    <a:pt x="114401" y="104489"/>
                    <a:pt x="113830" y="93631"/>
                    <a:pt x="114592" y="82867"/>
                  </a:cubicBezTo>
                  <a:cubicBezTo>
                    <a:pt x="115449" y="69437"/>
                    <a:pt x="123545" y="62389"/>
                    <a:pt x="137166" y="6238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id="{C1A6707B-2CA3-3F65-45C2-727FD45B5C49}"/>
                </a:ext>
              </a:extLst>
            </p:cNvPr>
            <p:cNvSpPr/>
            <p:nvPr userDrawn="1"/>
          </p:nvSpPr>
          <p:spPr>
            <a:xfrm>
              <a:off x="4907224" y="1690572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D4C61578-C993-8405-291A-DEF5EE57846B}"/>
                </a:ext>
              </a:extLst>
            </p:cNvPr>
            <p:cNvSpPr/>
            <p:nvPr userDrawn="1"/>
          </p:nvSpPr>
          <p:spPr>
            <a:xfrm>
              <a:off x="5613002" y="2009890"/>
              <a:ext cx="88611" cy="88611"/>
            </a:xfrm>
            <a:custGeom>
              <a:avLst/>
              <a:gdLst>
                <a:gd name="connsiteX0" fmla="*/ 21622 w 43243"/>
                <a:gd name="connsiteY0" fmla="*/ 0 h 43243"/>
                <a:gd name="connsiteX1" fmla="*/ 0 w 43243"/>
                <a:gd name="connsiteY1" fmla="*/ 21622 h 43243"/>
                <a:gd name="connsiteX2" fmla="*/ 21622 w 43243"/>
                <a:gd name="connsiteY2" fmla="*/ 43244 h 43243"/>
                <a:gd name="connsiteX3" fmla="*/ 43244 w 43243"/>
                <a:gd name="connsiteY3" fmla="*/ 21622 h 43243"/>
                <a:gd name="connsiteX4" fmla="*/ 21622 w 43243"/>
                <a:gd name="connsiteY4" fmla="*/ 0 h 43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43" h="43243">
                  <a:moveTo>
                    <a:pt x="21622" y="0"/>
                  </a:moveTo>
                  <a:cubicBezTo>
                    <a:pt x="9715" y="0"/>
                    <a:pt x="0" y="9716"/>
                    <a:pt x="0" y="21622"/>
                  </a:cubicBezTo>
                  <a:cubicBezTo>
                    <a:pt x="0" y="33528"/>
                    <a:pt x="9715" y="43244"/>
                    <a:pt x="21622" y="43244"/>
                  </a:cubicBezTo>
                  <a:cubicBezTo>
                    <a:pt x="33528" y="43244"/>
                    <a:pt x="43244" y="33528"/>
                    <a:pt x="43244" y="21622"/>
                  </a:cubicBezTo>
                  <a:cubicBezTo>
                    <a:pt x="43244" y="9716"/>
                    <a:pt x="33528" y="0"/>
                    <a:pt x="2162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74412687-F6B8-FF14-A681-2E7D9389F291}"/>
                </a:ext>
              </a:extLst>
            </p:cNvPr>
            <p:cNvSpPr/>
            <p:nvPr userDrawn="1"/>
          </p:nvSpPr>
          <p:spPr>
            <a:xfrm>
              <a:off x="5100064" y="1883412"/>
              <a:ext cx="727442" cy="727442"/>
            </a:xfrm>
            <a:custGeom>
              <a:avLst/>
              <a:gdLst>
                <a:gd name="connsiteX0" fmla="*/ 265462 w 354996"/>
                <a:gd name="connsiteY0" fmla="*/ 0 h 354996"/>
                <a:gd name="connsiteX1" fmla="*/ 89535 w 354996"/>
                <a:gd name="connsiteY1" fmla="*/ 0 h 354996"/>
                <a:gd name="connsiteX2" fmla="*/ 0 w 354996"/>
                <a:gd name="connsiteY2" fmla="*/ 89535 h 354996"/>
                <a:gd name="connsiteX3" fmla="*/ 0 w 354996"/>
                <a:gd name="connsiteY3" fmla="*/ 265462 h 354996"/>
                <a:gd name="connsiteX4" fmla="*/ 89535 w 354996"/>
                <a:gd name="connsiteY4" fmla="*/ 354997 h 354996"/>
                <a:gd name="connsiteX5" fmla="*/ 265462 w 354996"/>
                <a:gd name="connsiteY5" fmla="*/ 354997 h 354996"/>
                <a:gd name="connsiteX6" fmla="*/ 354997 w 354996"/>
                <a:gd name="connsiteY6" fmla="*/ 265462 h 354996"/>
                <a:gd name="connsiteX7" fmla="*/ 354997 w 354996"/>
                <a:gd name="connsiteY7" fmla="*/ 89535 h 354996"/>
                <a:gd name="connsiteX8" fmla="*/ 265462 w 354996"/>
                <a:gd name="connsiteY8" fmla="*/ 0 h 354996"/>
                <a:gd name="connsiteX9" fmla="*/ 316421 w 354996"/>
                <a:gd name="connsiteY9" fmla="*/ 265462 h 354996"/>
                <a:gd name="connsiteX10" fmla="*/ 265462 w 354996"/>
                <a:gd name="connsiteY10" fmla="*/ 316421 h 354996"/>
                <a:gd name="connsiteX11" fmla="*/ 89535 w 354996"/>
                <a:gd name="connsiteY11" fmla="*/ 316421 h 354996"/>
                <a:gd name="connsiteX12" fmla="*/ 38576 w 354996"/>
                <a:gd name="connsiteY12" fmla="*/ 265462 h 354996"/>
                <a:gd name="connsiteX13" fmla="*/ 38576 w 354996"/>
                <a:gd name="connsiteY13" fmla="*/ 89535 h 354996"/>
                <a:gd name="connsiteX14" fmla="*/ 89535 w 354996"/>
                <a:gd name="connsiteY14" fmla="*/ 38576 h 354996"/>
                <a:gd name="connsiteX15" fmla="*/ 265462 w 354996"/>
                <a:gd name="connsiteY15" fmla="*/ 38576 h 354996"/>
                <a:gd name="connsiteX16" fmla="*/ 316421 w 354996"/>
                <a:gd name="connsiteY16" fmla="*/ 89535 h 354996"/>
                <a:gd name="connsiteX17" fmla="*/ 316421 w 354996"/>
                <a:gd name="connsiteY17" fmla="*/ 265462 h 35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996" h="354996">
                  <a:moveTo>
                    <a:pt x="265462" y="0"/>
                  </a:moveTo>
                  <a:lnTo>
                    <a:pt x="89535" y="0"/>
                  </a:lnTo>
                  <a:cubicBezTo>
                    <a:pt x="40196" y="0"/>
                    <a:pt x="0" y="40196"/>
                    <a:pt x="0" y="89535"/>
                  </a:cubicBezTo>
                  <a:lnTo>
                    <a:pt x="0" y="265462"/>
                  </a:lnTo>
                  <a:cubicBezTo>
                    <a:pt x="0" y="314896"/>
                    <a:pt x="40196" y="354997"/>
                    <a:pt x="89535" y="354997"/>
                  </a:cubicBezTo>
                  <a:lnTo>
                    <a:pt x="265462" y="354997"/>
                  </a:lnTo>
                  <a:cubicBezTo>
                    <a:pt x="314801" y="354997"/>
                    <a:pt x="354997" y="314801"/>
                    <a:pt x="354997" y="265462"/>
                  </a:cubicBezTo>
                  <a:lnTo>
                    <a:pt x="354997" y="89535"/>
                  </a:lnTo>
                  <a:cubicBezTo>
                    <a:pt x="354997" y="40196"/>
                    <a:pt x="314801" y="0"/>
                    <a:pt x="265462" y="0"/>
                  </a:cubicBezTo>
                  <a:close/>
                  <a:moveTo>
                    <a:pt x="316421" y="265462"/>
                  </a:moveTo>
                  <a:cubicBezTo>
                    <a:pt x="316421" y="293560"/>
                    <a:pt x="293561" y="316421"/>
                    <a:pt x="265462" y="316421"/>
                  </a:cubicBezTo>
                  <a:lnTo>
                    <a:pt x="89535" y="316421"/>
                  </a:lnTo>
                  <a:cubicBezTo>
                    <a:pt x="61436" y="316421"/>
                    <a:pt x="38576" y="293560"/>
                    <a:pt x="38576" y="265462"/>
                  </a:cubicBezTo>
                  <a:lnTo>
                    <a:pt x="38576" y="89535"/>
                  </a:lnTo>
                  <a:cubicBezTo>
                    <a:pt x="38576" y="61436"/>
                    <a:pt x="61436" y="38576"/>
                    <a:pt x="89535" y="38576"/>
                  </a:cubicBezTo>
                  <a:lnTo>
                    <a:pt x="265462" y="38576"/>
                  </a:lnTo>
                  <a:cubicBezTo>
                    <a:pt x="293561" y="38576"/>
                    <a:pt x="316421" y="61436"/>
                    <a:pt x="316421" y="89535"/>
                  </a:cubicBezTo>
                  <a:lnTo>
                    <a:pt x="316421" y="26546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25" name="Freeform 124">
              <a:extLst>
                <a:ext uri="{FF2B5EF4-FFF2-40B4-BE49-F238E27FC236}">
                  <a16:creationId xmlns:a16="http://schemas.microsoft.com/office/drawing/2014/main" id="{611DCFC7-265A-A74C-9128-D2C19FEB1FE1}"/>
                </a:ext>
              </a:extLst>
            </p:cNvPr>
            <p:cNvSpPr/>
            <p:nvPr userDrawn="1"/>
          </p:nvSpPr>
          <p:spPr>
            <a:xfrm>
              <a:off x="5276508" y="2059857"/>
              <a:ext cx="374747" cy="374750"/>
            </a:xfrm>
            <a:custGeom>
              <a:avLst/>
              <a:gdLst>
                <a:gd name="connsiteX0" fmla="*/ 91440 w 182879"/>
                <a:gd name="connsiteY0" fmla="*/ 0 h 182880"/>
                <a:gd name="connsiteX1" fmla="*/ 0 w 182879"/>
                <a:gd name="connsiteY1" fmla="*/ 91440 h 182880"/>
                <a:gd name="connsiteX2" fmla="*/ 91440 w 182879"/>
                <a:gd name="connsiteY2" fmla="*/ 182880 h 182880"/>
                <a:gd name="connsiteX3" fmla="*/ 182880 w 182879"/>
                <a:gd name="connsiteY3" fmla="*/ 91440 h 182880"/>
                <a:gd name="connsiteX4" fmla="*/ 91440 w 182879"/>
                <a:gd name="connsiteY4" fmla="*/ 0 h 182880"/>
                <a:gd name="connsiteX5" fmla="*/ 91440 w 182879"/>
                <a:gd name="connsiteY5" fmla="*/ 144209 h 182880"/>
                <a:gd name="connsiteX6" fmla="*/ 38671 w 182879"/>
                <a:gd name="connsiteY6" fmla="*/ 91440 h 182880"/>
                <a:gd name="connsiteX7" fmla="*/ 91440 w 182879"/>
                <a:gd name="connsiteY7" fmla="*/ 38672 h 182880"/>
                <a:gd name="connsiteX8" fmla="*/ 144304 w 182879"/>
                <a:gd name="connsiteY8" fmla="*/ 91440 h 182880"/>
                <a:gd name="connsiteX9" fmla="*/ 91440 w 182879"/>
                <a:gd name="connsiteY9" fmla="*/ 144209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879" h="182880">
                  <a:moveTo>
                    <a:pt x="91440" y="0"/>
                  </a:moveTo>
                  <a:cubicBezTo>
                    <a:pt x="41053" y="0"/>
                    <a:pt x="0" y="41053"/>
                    <a:pt x="0" y="91440"/>
                  </a:cubicBezTo>
                  <a:cubicBezTo>
                    <a:pt x="0" y="141827"/>
                    <a:pt x="41053" y="182880"/>
                    <a:pt x="91440" y="182880"/>
                  </a:cubicBezTo>
                  <a:cubicBezTo>
                    <a:pt x="141827" y="182880"/>
                    <a:pt x="182880" y="141827"/>
                    <a:pt x="182880" y="91440"/>
                  </a:cubicBezTo>
                  <a:cubicBezTo>
                    <a:pt x="182880" y="41053"/>
                    <a:pt x="141922" y="0"/>
                    <a:pt x="91440" y="0"/>
                  </a:cubicBezTo>
                  <a:close/>
                  <a:moveTo>
                    <a:pt x="91440" y="144209"/>
                  </a:moveTo>
                  <a:cubicBezTo>
                    <a:pt x="62389" y="144209"/>
                    <a:pt x="38671" y="120491"/>
                    <a:pt x="38671" y="91440"/>
                  </a:cubicBezTo>
                  <a:cubicBezTo>
                    <a:pt x="38671" y="62389"/>
                    <a:pt x="62389" y="38672"/>
                    <a:pt x="91440" y="38672"/>
                  </a:cubicBezTo>
                  <a:cubicBezTo>
                    <a:pt x="120491" y="38672"/>
                    <a:pt x="144304" y="62389"/>
                    <a:pt x="144304" y="91440"/>
                  </a:cubicBezTo>
                  <a:cubicBezTo>
                    <a:pt x="144304" y="120491"/>
                    <a:pt x="120586" y="144209"/>
                    <a:pt x="91440" y="14420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26" name="Freeform 125">
              <a:extLst>
                <a:ext uri="{FF2B5EF4-FFF2-40B4-BE49-F238E27FC236}">
                  <a16:creationId xmlns:a16="http://schemas.microsoft.com/office/drawing/2014/main" id="{CF71412B-57D0-8C3F-863B-747D72482FB6}"/>
                </a:ext>
              </a:extLst>
            </p:cNvPr>
            <p:cNvSpPr/>
            <p:nvPr userDrawn="1"/>
          </p:nvSpPr>
          <p:spPr>
            <a:xfrm>
              <a:off x="7395013" y="1695646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432E9776-B6B4-0737-83B3-225F4D4AE1BF}"/>
                </a:ext>
              </a:extLst>
            </p:cNvPr>
            <p:cNvSpPr/>
            <p:nvPr userDrawn="1"/>
          </p:nvSpPr>
          <p:spPr>
            <a:xfrm>
              <a:off x="7581999" y="1991739"/>
              <a:ext cx="739350" cy="521135"/>
            </a:xfrm>
            <a:custGeom>
              <a:avLst/>
              <a:gdLst>
                <a:gd name="connsiteX0" fmla="*/ 353282 w 360807"/>
                <a:gd name="connsiteY0" fmla="*/ 39719 h 254317"/>
                <a:gd name="connsiteX1" fmla="*/ 321373 w 360807"/>
                <a:gd name="connsiteY1" fmla="*/ 7620 h 254317"/>
                <a:gd name="connsiteX2" fmla="*/ 180404 w 360807"/>
                <a:gd name="connsiteY2" fmla="*/ 0 h 254317"/>
                <a:gd name="connsiteX3" fmla="*/ 39433 w 360807"/>
                <a:gd name="connsiteY3" fmla="*/ 7620 h 254317"/>
                <a:gd name="connsiteX4" fmla="*/ 7525 w 360807"/>
                <a:gd name="connsiteY4" fmla="*/ 39719 h 254317"/>
                <a:gd name="connsiteX5" fmla="*/ 0 w 360807"/>
                <a:gd name="connsiteY5" fmla="*/ 127159 h 254317"/>
                <a:gd name="connsiteX6" fmla="*/ 7525 w 360807"/>
                <a:gd name="connsiteY6" fmla="*/ 214598 h 254317"/>
                <a:gd name="connsiteX7" fmla="*/ 39433 w 360807"/>
                <a:gd name="connsiteY7" fmla="*/ 246697 h 254317"/>
                <a:gd name="connsiteX8" fmla="*/ 180404 w 360807"/>
                <a:gd name="connsiteY8" fmla="*/ 254317 h 254317"/>
                <a:gd name="connsiteX9" fmla="*/ 321373 w 360807"/>
                <a:gd name="connsiteY9" fmla="*/ 246697 h 254317"/>
                <a:gd name="connsiteX10" fmla="*/ 353282 w 360807"/>
                <a:gd name="connsiteY10" fmla="*/ 214598 h 254317"/>
                <a:gd name="connsiteX11" fmla="*/ 360807 w 360807"/>
                <a:gd name="connsiteY11" fmla="*/ 127159 h 254317"/>
                <a:gd name="connsiteX12" fmla="*/ 353282 w 360807"/>
                <a:gd name="connsiteY12" fmla="*/ 39719 h 254317"/>
                <a:gd name="connsiteX13" fmla="*/ 143542 w 360807"/>
                <a:gd name="connsiteY13" fmla="*/ 180784 h 254317"/>
                <a:gd name="connsiteX14" fmla="*/ 143542 w 360807"/>
                <a:gd name="connsiteY14" fmla="*/ 73533 h 254317"/>
                <a:gd name="connsiteX15" fmla="*/ 237839 w 360807"/>
                <a:gd name="connsiteY15" fmla="*/ 127159 h 254317"/>
                <a:gd name="connsiteX16" fmla="*/ 143542 w 360807"/>
                <a:gd name="connsiteY16" fmla="*/ 180784 h 25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0807" h="254317">
                  <a:moveTo>
                    <a:pt x="353282" y="39719"/>
                  </a:moveTo>
                  <a:cubicBezTo>
                    <a:pt x="349091" y="24098"/>
                    <a:pt x="336899" y="11811"/>
                    <a:pt x="321373" y="7620"/>
                  </a:cubicBezTo>
                  <a:cubicBezTo>
                    <a:pt x="293275" y="0"/>
                    <a:pt x="180404" y="0"/>
                    <a:pt x="180404" y="0"/>
                  </a:cubicBezTo>
                  <a:cubicBezTo>
                    <a:pt x="180404" y="0"/>
                    <a:pt x="67532" y="0"/>
                    <a:pt x="39433" y="7620"/>
                  </a:cubicBezTo>
                  <a:cubicBezTo>
                    <a:pt x="23908" y="11811"/>
                    <a:pt x="11716" y="24098"/>
                    <a:pt x="7525" y="39719"/>
                  </a:cubicBezTo>
                  <a:cubicBezTo>
                    <a:pt x="0" y="68008"/>
                    <a:pt x="0" y="127159"/>
                    <a:pt x="0" y="127159"/>
                  </a:cubicBezTo>
                  <a:cubicBezTo>
                    <a:pt x="0" y="127159"/>
                    <a:pt x="0" y="186214"/>
                    <a:pt x="7525" y="214598"/>
                  </a:cubicBezTo>
                  <a:cubicBezTo>
                    <a:pt x="11716" y="230219"/>
                    <a:pt x="23908" y="242506"/>
                    <a:pt x="39433" y="246697"/>
                  </a:cubicBezTo>
                  <a:cubicBezTo>
                    <a:pt x="67532" y="254317"/>
                    <a:pt x="180404" y="254317"/>
                    <a:pt x="180404" y="254317"/>
                  </a:cubicBezTo>
                  <a:cubicBezTo>
                    <a:pt x="180404" y="254317"/>
                    <a:pt x="293275" y="254317"/>
                    <a:pt x="321373" y="246697"/>
                  </a:cubicBezTo>
                  <a:cubicBezTo>
                    <a:pt x="336899" y="242506"/>
                    <a:pt x="349091" y="230219"/>
                    <a:pt x="353282" y="214598"/>
                  </a:cubicBezTo>
                  <a:cubicBezTo>
                    <a:pt x="360807" y="186309"/>
                    <a:pt x="360807" y="127159"/>
                    <a:pt x="360807" y="127159"/>
                  </a:cubicBezTo>
                  <a:cubicBezTo>
                    <a:pt x="360807" y="127159"/>
                    <a:pt x="360807" y="68104"/>
                    <a:pt x="353282" y="39719"/>
                  </a:cubicBezTo>
                  <a:close/>
                  <a:moveTo>
                    <a:pt x="143542" y="180784"/>
                  </a:moveTo>
                  <a:lnTo>
                    <a:pt x="143542" y="73533"/>
                  </a:lnTo>
                  <a:lnTo>
                    <a:pt x="237839" y="127159"/>
                  </a:lnTo>
                  <a:lnTo>
                    <a:pt x="143542" y="18078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46B36695-9D44-CF4A-14FC-6D97E6B5EEB6}"/>
                </a:ext>
              </a:extLst>
            </p:cNvPr>
            <p:cNvSpPr/>
            <p:nvPr userDrawn="1"/>
          </p:nvSpPr>
          <p:spPr>
            <a:xfrm>
              <a:off x="2419238" y="1689595"/>
              <a:ext cx="1113317" cy="1113317"/>
            </a:xfrm>
            <a:custGeom>
              <a:avLst/>
              <a:gdLst>
                <a:gd name="connsiteX0" fmla="*/ 0 w 543305"/>
                <a:gd name="connsiteY0" fmla="*/ 0 h 543305"/>
                <a:gd name="connsiteX1" fmla="*/ 543306 w 543305"/>
                <a:gd name="connsiteY1" fmla="*/ 0 h 543305"/>
                <a:gd name="connsiteX2" fmla="*/ 543306 w 543305"/>
                <a:gd name="connsiteY2" fmla="*/ 543306 h 543305"/>
                <a:gd name="connsiteX3" fmla="*/ 0 w 543305"/>
                <a:gd name="connsiteY3" fmla="*/ 543306 h 543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5" h="543305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E46E7525-5FF1-8346-5B8E-E85830C2BFE2}"/>
                </a:ext>
              </a:extLst>
            </p:cNvPr>
            <p:cNvSpPr/>
            <p:nvPr userDrawn="1"/>
          </p:nvSpPr>
          <p:spPr>
            <a:xfrm>
              <a:off x="2628279" y="2125633"/>
              <a:ext cx="149117" cy="479562"/>
            </a:xfrm>
            <a:custGeom>
              <a:avLst/>
              <a:gdLst>
                <a:gd name="connsiteX0" fmla="*/ 0 w 72770"/>
                <a:gd name="connsiteY0" fmla="*/ 0 h 234029"/>
                <a:gd name="connsiteX1" fmla="*/ 72771 w 72770"/>
                <a:gd name="connsiteY1" fmla="*/ 0 h 234029"/>
                <a:gd name="connsiteX2" fmla="*/ 72771 w 72770"/>
                <a:gd name="connsiteY2" fmla="*/ 234029 h 234029"/>
                <a:gd name="connsiteX3" fmla="*/ 0 w 72770"/>
                <a:gd name="connsiteY3" fmla="*/ 234029 h 234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770" h="234029">
                  <a:moveTo>
                    <a:pt x="0" y="0"/>
                  </a:moveTo>
                  <a:lnTo>
                    <a:pt x="72771" y="0"/>
                  </a:lnTo>
                  <a:lnTo>
                    <a:pt x="72771" y="234029"/>
                  </a:lnTo>
                  <a:lnTo>
                    <a:pt x="0" y="23402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E2643B9D-593C-28B6-33C7-94AC849E27E6}"/>
                </a:ext>
              </a:extLst>
            </p:cNvPr>
            <p:cNvSpPr/>
            <p:nvPr userDrawn="1"/>
          </p:nvSpPr>
          <p:spPr>
            <a:xfrm>
              <a:off x="2616371" y="1887316"/>
              <a:ext cx="172539" cy="172930"/>
            </a:xfrm>
            <a:custGeom>
              <a:avLst/>
              <a:gdLst>
                <a:gd name="connsiteX0" fmla="*/ 42100 w 84200"/>
                <a:gd name="connsiteY0" fmla="*/ 0 h 84391"/>
                <a:gd name="connsiteX1" fmla="*/ 0 w 84200"/>
                <a:gd name="connsiteY1" fmla="*/ 42196 h 84391"/>
                <a:gd name="connsiteX2" fmla="*/ 42100 w 84200"/>
                <a:gd name="connsiteY2" fmla="*/ 84392 h 84391"/>
                <a:gd name="connsiteX3" fmla="*/ 84201 w 84200"/>
                <a:gd name="connsiteY3" fmla="*/ 42196 h 84391"/>
                <a:gd name="connsiteX4" fmla="*/ 42100 w 84200"/>
                <a:gd name="connsiteY4" fmla="*/ 0 h 84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200" h="84391">
                  <a:moveTo>
                    <a:pt x="42100" y="0"/>
                  </a:moveTo>
                  <a:cubicBezTo>
                    <a:pt x="18764" y="0"/>
                    <a:pt x="0" y="18860"/>
                    <a:pt x="0" y="42196"/>
                  </a:cubicBezTo>
                  <a:cubicBezTo>
                    <a:pt x="0" y="65532"/>
                    <a:pt x="18859" y="84392"/>
                    <a:pt x="42100" y="84392"/>
                  </a:cubicBezTo>
                  <a:cubicBezTo>
                    <a:pt x="65342" y="84392"/>
                    <a:pt x="84201" y="65532"/>
                    <a:pt x="84201" y="42196"/>
                  </a:cubicBezTo>
                  <a:cubicBezTo>
                    <a:pt x="84201" y="18860"/>
                    <a:pt x="65342" y="0"/>
                    <a:pt x="4210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DA44CA4D-A7B1-8C2B-5E9A-F02818DF16DD}"/>
                </a:ext>
              </a:extLst>
            </p:cNvPr>
            <p:cNvSpPr/>
            <p:nvPr userDrawn="1"/>
          </p:nvSpPr>
          <p:spPr>
            <a:xfrm>
              <a:off x="2870888" y="2113727"/>
              <a:ext cx="464728" cy="491467"/>
            </a:xfrm>
            <a:custGeom>
              <a:avLst/>
              <a:gdLst>
                <a:gd name="connsiteX0" fmla="*/ 139446 w 226790"/>
                <a:gd name="connsiteY0" fmla="*/ 0 h 239839"/>
                <a:gd name="connsiteX1" fmla="*/ 70675 w 226790"/>
                <a:gd name="connsiteY1" fmla="*/ 37814 h 239839"/>
                <a:gd name="connsiteX2" fmla="*/ 69723 w 226790"/>
                <a:gd name="connsiteY2" fmla="*/ 37814 h 239839"/>
                <a:gd name="connsiteX3" fmla="*/ 69723 w 226790"/>
                <a:gd name="connsiteY3" fmla="*/ 5810 h 239839"/>
                <a:gd name="connsiteX4" fmla="*/ 0 w 226790"/>
                <a:gd name="connsiteY4" fmla="*/ 5810 h 239839"/>
                <a:gd name="connsiteX5" fmla="*/ 0 w 226790"/>
                <a:gd name="connsiteY5" fmla="*/ 239839 h 239839"/>
                <a:gd name="connsiteX6" fmla="*/ 72676 w 226790"/>
                <a:gd name="connsiteY6" fmla="*/ 239839 h 239839"/>
                <a:gd name="connsiteX7" fmla="*/ 72676 w 226790"/>
                <a:gd name="connsiteY7" fmla="*/ 124111 h 239839"/>
                <a:gd name="connsiteX8" fmla="*/ 116300 w 226790"/>
                <a:gd name="connsiteY8" fmla="*/ 64008 h 239839"/>
                <a:gd name="connsiteX9" fmla="*/ 154115 w 226790"/>
                <a:gd name="connsiteY9" fmla="*/ 126016 h 239839"/>
                <a:gd name="connsiteX10" fmla="*/ 154115 w 226790"/>
                <a:gd name="connsiteY10" fmla="*/ 239839 h 239839"/>
                <a:gd name="connsiteX11" fmla="*/ 226790 w 226790"/>
                <a:gd name="connsiteY11" fmla="*/ 239839 h 239839"/>
                <a:gd name="connsiteX12" fmla="*/ 226790 w 226790"/>
                <a:gd name="connsiteY12" fmla="*/ 111538 h 239839"/>
                <a:gd name="connsiteX13" fmla="*/ 139541 w 226790"/>
                <a:gd name="connsiteY13" fmla="*/ 95 h 239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6790" h="239839">
                  <a:moveTo>
                    <a:pt x="139446" y="0"/>
                  </a:moveTo>
                  <a:cubicBezTo>
                    <a:pt x="104108" y="0"/>
                    <a:pt x="80391" y="19431"/>
                    <a:pt x="70675" y="37814"/>
                  </a:cubicBezTo>
                  <a:lnTo>
                    <a:pt x="69723" y="37814"/>
                  </a:lnTo>
                  <a:lnTo>
                    <a:pt x="69723" y="5810"/>
                  </a:lnTo>
                  <a:lnTo>
                    <a:pt x="0" y="5810"/>
                  </a:lnTo>
                  <a:lnTo>
                    <a:pt x="0" y="239839"/>
                  </a:lnTo>
                  <a:lnTo>
                    <a:pt x="72676" y="239839"/>
                  </a:lnTo>
                  <a:lnTo>
                    <a:pt x="72676" y="124111"/>
                  </a:lnTo>
                  <a:cubicBezTo>
                    <a:pt x="72676" y="93631"/>
                    <a:pt x="78486" y="64008"/>
                    <a:pt x="116300" y="64008"/>
                  </a:cubicBezTo>
                  <a:cubicBezTo>
                    <a:pt x="154115" y="64008"/>
                    <a:pt x="154115" y="98869"/>
                    <a:pt x="154115" y="126016"/>
                  </a:cubicBezTo>
                  <a:lnTo>
                    <a:pt x="154115" y="239839"/>
                  </a:lnTo>
                  <a:lnTo>
                    <a:pt x="226790" y="239839"/>
                  </a:lnTo>
                  <a:lnTo>
                    <a:pt x="226790" y="111538"/>
                  </a:lnTo>
                  <a:cubicBezTo>
                    <a:pt x="226790" y="48577"/>
                    <a:pt x="213170" y="95"/>
                    <a:pt x="139541" y="9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id="{D7235AA9-6C56-4AF4-5D5D-249E43C4A4B9}"/>
                </a:ext>
              </a:extLst>
            </p:cNvPr>
            <p:cNvSpPr/>
            <p:nvPr userDrawn="1"/>
          </p:nvSpPr>
          <p:spPr>
            <a:xfrm>
              <a:off x="8639104" y="1690572"/>
              <a:ext cx="1113317" cy="1113318"/>
            </a:xfrm>
            <a:custGeom>
              <a:avLst/>
              <a:gdLst>
                <a:gd name="connsiteX0" fmla="*/ 0 w 543305"/>
                <a:gd name="connsiteY0" fmla="*/ 0 h 543306"/>
                <a:gd name="connsiteX1" fmla="*/ 543306 w 543305"/>
                <a:gd name="connsiteY1" fmla="*/ 0 h 543306"/>
                <a:gd name="connsiteX2" fmla="*/ 543306 w 543305"/>
                <a:gd name="connsiteY2" fmla="*/ 543306 h 543306"/>
                <a:gd name="connsiteX3" fmla="*/ 0 w 543305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5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79F594E5-39F7-5122-ACD7-B01BB6AD6085}"/>
                </a:ext>
              </a:extLst>
            </p:cNvPr>
            <p:cNvSpPr/>
            <p:nvPr userDrawn="1"/>
          </p:nvSpPr>
          <p:spPr>
            <a:xfrm>
              <a:off x="9250999" y="2079375"/>
              <a:ext cx="335713" cy="335714"/>
            </a:xfrm>
            <a:custGeom>
              <a:avLst/>
              <a:gdLst>
                <a:gd name="connsiteX0" fmla="*/ 81915 w 163830"/>
                <a:gd name="connsiteY0" fmla="*/ 0 h 163830"/>
                <a:gd name="connsiteX1" fmla="*/ 0 w 163830"/>
                <a:gd name="connsiteY1" fmla="*/ 81915 h 163830"/>
                <a:gd name="connsiteX2" fmla="*/ 81915 w 163830"/>
                <a:gd name="connsiteY2" fmla="*/ 163830 h 163830"/>
                <a:gd name="connsiteX3" fmla="*/ 163830 w 163830"/>
                <a:gd name="connsiteY3" fmla="*/ 81915 h 163830"/>
                <a:gd name="connsiteX4" fmla="*/ 81915 w 163830"/>
                <a:gd name="connsiteY4" fmla="*/ 0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830" h="163830">
                  <a:moveTo>
                    <a:pt x="81915" y="0"/>
                  </a:moveTo>
                  <a:cubicBezTo>
                    <a:pt x="36672" y="0"/>
                    <a:pt x="0" y="36671"/>
                    <a:pt x="0" y="81915"/>
                  </a:cubicBezTo>
                  <a:cubicBezTo>
                    <a:pt x="0" y="127159"/>
                    <a:pt x="36672" y="163830"/>
                    <a:pt x="81915" y="163830"/>
                  </a:cubicBezTo>
                  <a:cubicBezTo>
                    <a:pt x="127159" y="163830"/>
                    <a:pt x="163830" y="127159"/>
                    <a:pt x="163830" y="81915"/>
                  </a:cubicBezTo>
                  <a:cubicBezTo>
                    <a:pt x="163830" y="36671"/>
                    <a:pt x="127159" y="0"/>
                    <a:pt x="8191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9221A9C7-C6AD-0626-16DC-BE6C6F74C19B}"/>
                </a:ext>
              </a:extLst>
            </p:cNvPr>
            <p:cNvSpPr/>
            <p:nvPr userDrawn="1"/>
          </p:nvSpPr>
          <p:spPr>
            <a:xfrm>
              <a:off x="8804617" y="2079375"/>
              <a:ext cx="335713" cy="335711"/>
            </a:xfrm>
            <a:custGeom>
              <a:avLst/>
              <a:gdLst>
                <a:gd name="connsiteX0" fmla="*/ 163830 w 163830"/>
                <a:gd name="connsiteY0" fmla="*/ 81915 h 163829"/>
                <a:gd name="connsiteX1" fmla="*/ 81915 w 163830"/>
                <a:gd name="connsiteY1" fmla="*/ 163830 h 163829"/>
                <a:gd name="connsiteX2" fmla="*/ 1 w 163830"/>
                <a:gd name="connsiteY2" fmla="*/ 81915 h 163829"/>
                <a:gd name="connsiteX3" fmla="*/ 81915 w 163830"/>
                <a:gd name="connsiteY3" fmla="*/ 0 h 163829"/>
                <a:gd name="connsiteX4" fmla="*/ 163830 w 163830"/>
                <a:gd name="connsiteY4" fmla="*/ 81915 h 163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830" h="163829">
                  <a:moveTo>
                    <a:pt x="163830" y="81915"/>
                  </a:moveTo>
                  <a:cubicBezTo>
                    <a:pt x="163830" y="127155"/>
                    <a:pt x="127156" y="163830"/>
                    <a:pt x="81915" y="163830"/>
                  </a:cubicBezTo>
                  <a:cubicBezTo>
                    <a:pt x="36675" y="163830"/>
                    <a:pt x="1" y="127155"/>
                    <a:pt x="1" y="81915"/>
                  </a:cubicBezTo>
                  <a:cubicBezTo>
                    <a:pt x="1" y="36675"/>
                    <a:pt x="36675" y="0"/>
                    <a:pt x="81915" y="0"/>
                  </a:cubicBezTo>
                  <a:cubicBezTo>
                    <a:pt x="127156" y="0"/>
                    <a:pt x="163830" y="36675"/>
                    <a:pt x="163830" y="8191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35" name="Freeform 134">
              <a:extLst>
                <a:ext uri="{FF2B5EF4-FFF2-40B4-BE49-F238E27FC236}">
                  <a16:creationId xmlns:a16="http://schemas.microsoft.com/office/drawing/2014/main" id="{2857E51B-0F39-5587-5067-B466AAFF56CC}"/>
                </a:ext>
              </a:extLst>
            </p:cNvPr>
            <p:cNvSpPr/>
            <p:nvPr userDrawn="1"/>
          </p:nvSpPr>
          <p:spPr>
            <a:xfrm>
              <a:off x="3663327" y="1692523"/>
              <a:ext cx="1113318" cy="1113318"/>
            </a:xfrm>
            <a:custGeom>
              <a:avLst/>
              <a:gdLst>
                <a:gd name="connsiteX0" fmla="*/ 0 w 543306"/>
                <a:gd name="connsiteY0" fmla="*/ 0 h 543306"/>
                <a:gd name="connsiteX1" fmla="*/ 543306 w 543306"/>
                <a:gd name="connsiteY1" fmla="*/ 0 h 543306"/>
                <a:gd name="connsiteX2" fmla="*/ 543306 w 543306"/>
                <a:gd name="connsiteY2" fmla="*/ 543306 h 543306"/>
                <a:gd name="connsiteX3" fmla="*/ 0 w 543306"/>
                <a:gd name="connsiteY3" fmla="*/ 543306 h 54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306" h="543306">
                  <a:moveTo>
                    <a:pt x="0" y="0"/>
                  </a:moveTo>
                  <a:lnTo>
                    <a:pt x="543306" y="0"/>
                  </a:lnTo>
                  <a:lnTo>
                    <a:pt x="543306" y="543306"/>
                  </a:lnTo>
                  <a:lnTo>
                    <a:pt x="0" y="543306"/>
                  </a:lnTo>
                  <a:close/>
                </a:path>
              </a:pathLst>
            </a:custGeom>
            <a:solidFill>
              <a:srgbClr val="0079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  <p:sp>
          <p:nvSpPr>
            <p:cNvPr id="136" name="Freeform 135">
              <a:extLst>
                <a:ext uri="{FF2B5EF4-FFF2-40B4-BE49-F238E27FC236}">
                  <a16:creationId xmlns:a16="http://schemas.microsoft.com/office/drawing/2014/main" id="{B9A5378C-3AD2-2975-4FF4-12CED3D169DD}"/>
                </a:ext>
              </a:extLst>
            </p:cNvPr>
            <p:cNvSpPr/>
            <p:nvPr userDrawn="1"/>
          </p:nvSpPr>
          <p:spPr>
            <a:xfrm>
              <a:off x="3867878" y="1889462"/>
              <a:ext cx="703825" cy="719246"/>
            </a:xfrm>
            <a:custGeom>
              <a:avLst/>
              <a:gdLst>
                <a:gd name="connsiteX0" fmla="*/ 204406 w 343471"/>
                <a:gd name="connsiteY0" fmla="*/ 148685 h 350996"/>
                <a:gd name="connsiteX1" fmla="*/ 332327 w 343471"/>
                <a:gd name="connsiteY1" fmla="*/ 0 h 350996"/>
                <a:gd name="connsiteX2" fmla="*/ 302038 w 343471"/>
                <a:gd name="connsiteY2" fmla="*/ 0 h 350996"/>
                <a:gd name="connsiteX3" fmla="*/ 190976 w 343471"/>
                <a:gd name="connsiteY3" fmla="*/ 129064 h 350996"/>
                <a:gd name="connsiteX4" fmla="*/ 102298 w 343471"/>
                <a:gd name="connsiteY4" fmla="*/ 0 h 350996"/>
                <a:gd name="connsiteX5" fmla="*/ 0 w 343471"/>
                <a:gd name="connsiteY5" fmla="*/ 0 h 350996"/>
                <a:gd name="connsiteX6" fmla="*/ 134112 w 343471"/>
                <a:gd name="connsiteY6" fmla="*/ 195167 h 350996"/>
                <a:gd name="connsiteX7" fmla="*/ 0 w 343471"/>
                <a:gd name="connsiteY7" fmla="*/ 350996 h 350996"/>
                <a:gd name="connsiteX8" fmla="*/ 30289 w 343471"/>
                <a:gd name="connsiteY8" fmla="*/ 350996 h 350996"/>
                <a:gd name="connsiteX9" fmla="*/ 147542 w 343471"/>
                <a:gd name="connsiteY9" fmla="*/ 214694 h 350996"/>
                <a:gd name="connsiteX10" fmla="*/ 241173 w 343471"/>
                <a:gd name="connsiteY10" fmla="*/ 350996 h 350996"/>
                <a:gd name="connsiteX11" fmla="*/ 343471 w 343471"/>
                <a:gd name="connsiteY11" fmla="*/ 350996 h 350996"/>
                <a:gd name="connsiteX12" fmla="*/ 204406 w 343471"/>
                <a:gd name="connsiteY12" fmla="*/ 148590 h 350996"/>
                <a:gd name="connsiteX13" fmla="*/ 204406 w 343471"/>
                <a:gd name="connsiteY13" fmla="*/ 148590 h 350996"/>
                <a:gd name="connsiteX14" fmla="*/ 162973 w 343471"/>
                <a:gd name="connsiteY14" fmla="*/ 196882 h 350996"/>
                <a:gd name="connsiteX15" fmla="*/ 149352 w 343471"/>
                <a:gd name="connsiteY15" fmla="*/ 177451 h 350996"/>
                <a:gd name="connsiteX16" fmla="*/ 41243 w 343471"/>
                <a:gd name="connsiteY16" fmla="*/ 22765 h 350996"/>
                <a:gd name="connsiteX17" fmla="*/ 87821 w 343471"/>
                <a:gd name="connsiteY17" fmla="*/ 22765 h 350996"/>
                <a:gd name="connsiteX18" fmla="*/ 175070 w 343471"/>
                <a:gd name="connsiteY18" fmla="*/ 147542 h 350996"/>
                <a:gd name="connsiteX19" fmla="*/ 188690 w 343471"/>
                <a:gd name="connsiteY19" fmla="*/ 166973 h 350996"/>
                <a:gd name="connsiteX20" fmla="*/ 302133 w 343471"/>
                <a:gd name="connsiteY20" fmla="*/ 329184 h 350996"/>
                <a:gd name="connsiteX21" fmla="*/ 255556 w 343471"/>
                <a:gd name="connsiteY21" fmla="*/ 329184 h 350996"/>
                <a:gd name="connsiteX22" fmla="*/ 162973 w 343471"/>
                <a:gd name="connsiteY22" fmla="*/ 196787 h 350996"/>
                <a:gd name="connsiteX23" fmla="*/ 162973 w 343471"/>
                <a:gd name="connsiteY23" fmla="*/ 196787 h 350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3471" h="350996">
                  <a:moveTo>
                    <a:pt x="204406" y="148685"/>
                  </a:moveTo>
                  <a:lnTo>
                    <a:pt x="332327" y="0"/>
                  </a:lnTo>
                  <a:lnTo>
                    <a:pt x="302038" y="0"/>
                  </a:lnTo>
                  <a:lnTo>
                    <a:pt x="190976" y="129064"/>
                  </a:lnTo>
                  <a:lnTo>
                    <a:pt x="102298" y="0"/>
                  </a:lnTo>
                  <a:lnTo>
                    <a:pt x="0" y="0"/>
                  </a:lnTo>
                  <a:lnTo>
                    <a:pt x="134112" y="195167"/>
                  </a:lnTo>
                  <a:lnTo>
                    <a:pt x="0" y="350996"/>
                  </a:lnTo>
                  <a:lnTo>
                    <a:pt x="30289" y="350996"/>
                  </a:lnTo>
                  <a:lnTo>
                    <a:pt x="147542" y="214694"/>
                  </a:lnTo>
                  <a:lnTo>
                    <a:pt x="241173" y="350996"/>
                  </a:lnTo>
                  <a:lnTo>
                    <a:pt x="343471" y="350996"/>
                  </a:lnTo>
                  <a:lnTo>
                    <a:pt x="204406" y="148590"/>
                  </a:lnTo>
                  <a:lnTo>
                    <a:pt x="204406" y="148590"/>
                  </a:lnTo>
                  <a:close/>
                  <a:moveTo>
                    <a:pt x="162973" y="196882"/>
                  </a:moveTo>
                  <a:lnTo>
                    <a:pt x="149352" y="177451"/>
                  </a:lnTo>
                  <a:lnTo>
                    <a:pt x="41243" y="22765"/>
                  </a:lnTo>
                  <a:lnTo>
                    <a:pt x="87821" y="22765"/>
                  </a:lnTo>
                  <a:lnTo>
                    <a:pt x="175070" y="147542"/>
                  </a:lnTo>
                  <a:lnTo>
                    <a:pt x="188690" y="166973"/>
                  </a:lnTo>
                  <a:lnTo>
                    <a:pt x="302133" y="329184"/>
                  </a:lnTo>
                  <a:lnTo>
                    <a:pt x="255556" y="329184"/>
                  </a:lnTo>
                  <a:lnTo>
                    <a:pt x="162973" y="196787"/>
                  </a:lnTo>
                  <a:lnTo>
                    <a:pt x="162973" y="19678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ptos Light" panose="020B0004020202020204" pitchFamily="34" charset="0"/>
              </a:endParaRPr>
            </a:p>
          </p:txBody>
        </p:sp>
      </p:grpSp>
      <p:sp>
        <p:nvSpPr>
          <p:cNvPr id="2" name="Title 7">
            <a:extLst>
              <a:ext uri="{FF2B5EF4-FFF2-40B4-BE49-F238E27FC236}">
                <a16:creationId xmlns:a16="http://schemas.microsoft.com/office/drawing/2014/main" id="{DAE593DB-8ADA-2B81-0837-94D520E631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Keep up with ORNL’s latest scientific discoveries, economic impacts, and solutions for energy and national security</a:t>
            </a:r>
          </a:p>
        </p:txBody>
      </p:sp>
    </p:spTree>
    <p:extLst>
      <p:ext uri="{BB962C8B-B14F-4D97-AF65-F5344CB8AC3E}">
        <p14:creationId xmlns:p14="http://schemas.microsoft.com/office/powerpoint/2010/main" val="2873371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| Custom Portrai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285">
            <a:extLst>
              <a:ext uri="{FF2B5EF4-FFF2-40B4-BE49-F238E27FC236}">
                <a16:creationId xmlns:a16="http://schemas.microsoft.com/office/drawing/2014/main" id="{B10B79AB-DA35-C9D9-2529-6A8AA0E502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0"/>
            <a:ext cx="6045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7" y="2292076"/>
            <a:ext cx="446517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Presentation Title (Text size no larger than 36pt)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7" y="4019391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7" y="1880997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7" y="4371534"/>
            <a:ext cx="446517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7" y="4881013"/>
            <a:ext cx="446517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5pPr>
          </a:lstStyle>
          <a:p>
            <a:pPr lvl="0"/>
            <a:r>
              <a:rPr lang="en-US"/>
              <a:t>Presenter Affiliation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2D23A-F403-7E2C-7D24-BA0C3B867C3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45200" y="0"/>
            <a:ext cx="61468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F2EFFC1-8D00-2422-39D7-701FD30A5CDF}"/>
              </a:ext>
            </a:extLst>
          </p:cNvPr>
          <p:cNvGrpSpPr/>
          <p:nvPr userDrawn="1"/>
        </p:nvGrpSpPr>
        <p:grpSpPr>
          <a:xfrm>
            <a:off x="859536" y="6108192"/>
            <a:ext cx="4556510" cy="438912"/>
            <a:chOff x="859536" y="6108192"/>
            <a:chExt cx="4556510" cy="4389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97F60E2-2A56-9EB3-6B56-9299A963E1AB}"/>
                </a:ext>
              </a:extLst>
            </p:cNvPr>
            <p:cNvSpPr txBox="1"/>
            <p:nvPr userDrawn="1"/>
          </p:nvSpPr>
          <p:spPr>
            <a:xfrm>
              <a:off x="2368064" y="6156068"/>
              <a:ext cx="3047982" cy="369332"/>
            </a:xfrm>
            <a:prstGeom prst="rect">
              <a:avLst/>
            </a:prstGeom>
            <a:noFill/>
          </p:spPr>
          <p:txBody>
            <a:bodyPr wrap="square" lIns="182880" rtlCol="0">
              <a:spAutoFit/>
            </a:bodyPr>
            <a:lstStyle/>
            <a:p>
              <a: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ORNL IS MANAGED BY UT-BATTELLE LLC </a:t>
              </a:r>
              <a:b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</a:br>
              <a: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FOR THE US DEPARTMENT OF ENERGY</a:t>
              </a:r>
            </a:p>
          </p:txBody>
        </p:sp>
        <p:pic>
          <p:nvPicPr>
            <p:cNvPr id="10" name="Picture 9" descr="Text&#10;&#10;AI-generated content may be incorrect.">
              <a:extLst>
                <a:ext uri="{FF2B5EF4-FFF2-40B4-BE49-F238E27FC236}">
                  <a16:creationId xmlns:a16="http://schemas.microsoft.com/office/drawing/2014/main" id="{E05B343D-85E7-C42A-D96E-37A8AB109C5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859536" y="6108192"/>
              <a:ext cx="1528065" cy="4389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401339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|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85">
            <a:extLst>
              <a:ext uri="{FF2B5EF4-FFF2-40B4-BE49-F238E27FC236}">
                <a16:creationId xmlns:a16="http://schemas.microsoft.com/office/drawing/2014/main" id="{89B1F087-DF83-09A8-95A1-156B3E9031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7" name="Graphic 36">
            <a:extLst>
              <a:ext uri="{FF2B5EF4-FFF2-40B4-BE49-F238E27FC236}">
                <a16:creationId xmlns:a16="http://schemas.microsoft.com/office/drawing/2014/main" id="{5CAC3282-DC62-4A2A-767F-48373E113E9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09255" y="2735048"/>
            <a:ext cx="5773490" cy="1387904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CBD199E-AAB8-C86C-7065-B0DAAC996DDA}"/>
              </a:ext>
            </a:extLst>
          </p:cNvPr>
          <p:cNvGrpSpPr/>
          <p:nvPr userDrawn="1"/>
        </p:nvGrpSpPr>
        <p:grpSpPr>
          <a:xfrm>
            <a:off x="4217981" y="6109219"/>
            <a:ext cx="4556510" cy="438912"/>
            <a:chOff x="859536" y="6108192"/>
            <a:chExt cx="4556510" cy="43891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7197F97-DD05-46DC-A43C-9A85A489A4DD}"/>
                </a:ext>
              </a:extLst>
            </p:cNvPr>
            <p:cNvSpPr txBox="1"/>
            <p:nvPr userDrawn="1"/>
          </p:nvSpPr>
          <p:spPr>
            <a:xfrm>
              <a:off x="2368064" y="6156068"/>
              <a:ext cx="3047982" cy="369332"/>
            </a:xfrm>
            <a:prstGeom prst="rect">
              <a:avLst/>
            </a:prstGeom>
            <a:noFill/>
          </p:spPr>
          <p:txBody>
            <a:bodyPr wrap="square" lIns="182880" rtlCol="0">
              <a:spAutoFit/>
            </a:bodyPr>
            <a:lstStyle/>
            <a:p>
              <a: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ORNL IS MANAGED BY UT-BATTELLE LLC </a:t>
              </a:r>
              <a:b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</a:br>
              <a: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FOR THE US DEPARTMENT OF ENERGY</a:t>
              </a:r>
            </a:p>
          </p:txBody>
        </p:sp>
        <p:pic>
          <p:nvPicPr>
            <p:cNvPr id="8" name="Picture 7" descr="Text&#10;&#10;AI-generated content may be incorrect.">
              <a:extLst>
                <a:ext uri="{FF2B5EF4-FFF2-40B4-BE49-F238E27FC236}">
                  <a16:creationId xmlns:a16="http://schemas.microsoft.com/office/drawing/2014/main" id="{CCDFDBFA-B5E9-EA5B-FE47-B868EED9A8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859536" y="6108192"/>
              <a:ext cx="1528065" cy="4389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54154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| Custom Landscap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0FE843FE-B2D6-28A8-6229-2F4F14E7EA05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5609063 w 12192000"/>
              <a:gd name="connsiteY5" fmla="*/ 1505414 h 6858000"/>
              <a:gd name="connsiteX6" fmla="*/ 5609063 w 12192000"/>
              <a:gd name="connsiteY6" fmla="*/ 5352586 h 6858000"/>
              <a:gd name="connsiteX7" fmla="*/ 11452302 w 12192000"/>
              <a:gd name="connsiteY7" fmla="*/ 5352586 h 6858000"/>
              <a:gd name="connsiteX8" fmla="*/ 11452302 w 12192000"/>
              <a:gd name="connsiteY8" fmla="*/ 1505414 h 6858000"/>
              <a:gd name="connsiteX9" fmla="*/ 5609063 w 12192000"/>
              <a:gd name="connsiteY9" fmla="*/ 150541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5609063" y="1505414"/>
                </a:moveTo>
                <a:lnTo>
                  <a:pt x="5609063" y="5352586"/>
                </a:lnTo>
                <a:lnTo>
                  <a:pt x="11452302" y="5352586"/>
                </a:lnTo>
                <a:lnTo>
                  <a:pt x="11452302" y="1505414"/>
                </a:lnTo>
                <a:lnTo>
                  <a:pt x="5609063" y="1505414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7" y="2292076"/>
            <a:ext cx="4465176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Presentation Title (Text size no larger than 36pt)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7" y="4019391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7" y="1880997"/>
            <a:ext cx="4465176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7" y="4371534"/>
            <a:ext cx="4465176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7" y="4881013"/>
            <a:ext cx="4465176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5pPr>
          </a:lstStyle>
          <a:p>
            <a:pPr lvl="0"/>
            <a:r>
              <a:rPr lang="en-US"/>
              <a:t>Presenter Affiliation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D2D23A-F403-7E2C-7D24-BA0C3B867C3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609063" y="1481958"/>
            <a:ext cx="5843239" cy="389164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8EA40F8-43C7-91B8-DB7E-DDD5E2408A38}"/>
              </a:ext>
            </a:extLst>
          </p:cNvPr>
          <p:cNvGrpSpPr/>
          <p:nvPr userDrawn="1"/>
        </p:nvGrpSpPr>
        <p:grpSpPr>
          <a:xfrm>
            <a:off x="859536" y="6108192"/>
            <a:ext cx="4556510" cy="438912"/>
            <a:chOff x="859536" y="6108192"/>
            <a:chExt cx="4556510" cy="4389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252F9E3-A27C-53E8-B52E-49794F69B0DB}"/>
                </a:ext>
              </a:extLst>
            </p:cNvPr>
            <p:cNvSpPr txBox="1"/>
            <p:nvPr userDrawn="1"/>
          </p:nvSpPr>
          <p:spPr>
            <a:xfrm>
              <a:off x="2368064" y="6156068"/>
              <a:ext cx="3047982" cy="369332"/>
            </a:xfrm>
            <a:prstGeom prst="rect">
              <a:avLst/>
            </a:prstGeom>
            <a:noFill/>
          </p:spPr>
          <p:txBody>
            <a:bodyPr wrap="square" lIns="182880" rtlCol="0">
              <a:spAutoFit/>
            </a:bodyPr>
            <a:lstStyle/>
            <a:p>
              <a: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ORNL IS MANAGED BY UT-BATTELLE LLC </a:t>
              </a:r>
              <a:b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</a:br>
              <a: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FOR THE US DEPARTMENT OF ENERGY</a:t>
              </a:r>
            </a:p>
          </p:txBody>
        </p:sp>
        <p:pic>
          <p:nvPicPr>
            <p:cNvPr id="7" name="Picture 6" descr="Text&#10;&#10;AI-generated content may be incorrect.">
              <a:extLst>
                <a:ext uri="{FF2B5EF4-FFF2-40B4-BE49-F238E27FC236}">
                  <a16:creationId xmlns:a16="http://schemas.microsoft.com/office/drawing/2014/main" id="{DB53C206-3DA3-C765-EB66-A35BBF70542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859536" y="6108192"/>
              <a:ext cx="1528065" cy="4389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8814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| Standard Text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285">
            <a:extLst>
              <a:ext uri="{FF2B5EF4-FFF2-40B4-BE49-F238E27FC236}">
                <a16:creationId xmlns:a16="http://schemas.microsoft.com/office/drawing/2014/main" id="{A95873F9-24C5-691B-E0D0-B31D39B7FB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FB722-2E40-971C-7B7A-5663B28FCD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7656" y="2292076"/>
            <a:ext cx="10396685" cy="997196"/>
          </a:xfrm>
        </p:spPr>
        <p:txBody>
          <a:bodyPr wrap="square" anchor="t" anchorCtr="0">
            <a:noAutofit/>
          </a:bodyPr>
          <a:lstStyle>
            <a:lvl1pPr algn="l">
              <a:spcBef>
                <a:spcPts val="1200"/>
              </a:spcBef>
              <a:spcAft>
                <a:spcPts val="60"/>
              </a:spcAft>
              <a:defRPr sz="3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Presentation Title: Best Title Option for Longer Presentation Titles (Text Size no larger than 36pt and no smaller than 20pt)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CCE055-46B1-6279-21B5-27B8352AB9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97656" y="4019391"/>
            <a:ext cx="103966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1" spc="150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PRESENTED BY</a:t>
            </a:r>
          </a:p>
        </p:txBody>
      </p:sp>
      <p:sp>
        <p:nvSpPr>
          <p:cNvPr id="1962" name="Text Placeholder 1961">
            <a:extLst>
              <a:ext uri="{FF2B5EF4-FFF2-40B4-BE49-F238E27FC236}">
                <a16:creationId xmlns:a16="http://schemas.microsoft.com/office/drawing/2014/main" id="{05A0F360-5E2B-1313-55AF-9056EF7E8B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7656" y="1880997"/>
            <a:ext cx="10396685" cy="1938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1400" b="0" i="0" spc="150" baseline="0">
                <a:solidFill>
                  <a:schemeClr val="bg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1400">
                <a:solidFill>
                  <a:schemeClr val="bg1"/>
                </a:solidFill>
              </a:defRPr>
            </a:lvl2pPr>
            <a:lvl3pPr marL="914400" indent="0" algn="ctr">
              <a:buNone/>
              <a:defRPr sz="1400">
                <a:solidFill>
                  <a:schemeClr val="bg1"/>
                </a:solidFill>
              </a:defRPr>
            </a:lvl3pPr>
            <a:lvl4pPr marL="1371600" indent="0" algn="ctr">
              <a:buNone/>
              <a:defRPr sz="1400">
                <a:solidFill>
                  <a:schemeClr val="bg1"/>
                </a:solidFill>
              </a:defRPr>
            </a:lvl4pPr>
            <a:lvl5pPr marL="1828800" indent="0" algn="ctr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MONTH XX, XXXX | LOCATION</a:t>
            </a:r>
          </a:p>
        </p:txBody>
      </p:sp>
      <p:sp>
        <p:nvSpPr>
          <p:cNvPr id="1964" name="Text Placeholder 1963">
            <a:extLst>
              <a:ext uri="{FF2B5EF4-FFF2-40B4-BE49-F238E27FC236}">
                <a16:creationId xmlns:a16="http://schemas.microsoft.com/office/drawing/2014/main" id="{D8874D39-76D3-2E6D-F8DD-E0676BF138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97656" y="4371534"/>
            <a:ext cx="10396685" cy="332399"/>
          </a:xfrm>
        </p:spPr>
        <p:txBody>
          <a:bodyPr wrap="square" anchor="t" anchorCtr="0">
            <a:noAutofit/>
          </a:bodyPr>
          <a:lstStyle>
            <a:lvl1pPr marL="0" indent="0" algn="l">
              <a:spcBef>
                <a:spcPts val="1200"/>
              </a:spcBef>
              <a:spcAft>
                <a:spcPts val="60"/>
              </a:spcAft>
              <a:buNone/>
              <a:defRPr sz="2400" b="0" i="0">
                <a:solidFill>
                  <a:schemeClr val="bg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2400">
                <a:solidFill>
                  <a:schemeClr val="bg1"/>
                </a:solidFill>
              </a:defRPr>
            </a:lvl2pPr>
            <a:lvl3pPr marL="914400" indent="0" algn="ctr">
              <a:buNone/>
              <a:defRPr sz="2400">
                <a:solidFill>
                  <a:schemeClr val="bg1"/>
                </a:solidFill>
              </a:defRPr>
            </a:lvl3pPr>
            <a:lvl4pPr marL="1371600" indent="0" algn="ctr">
              <a:buNone/>
              <a:defRPr sz="2400">
                <a:solidFill>
                  <a:schemeClr val="bg1"/>
                </a:solidFill>
              </a:defRPr>
            </a:lvl4pPr>
            <a:lvl5pPr marL="1828800" indent="0" algn="ctr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5AA18-2C89-EB56-1919-13EF35EFFBC8}"/>
              </a:ext>
            </a:extLst>
          </p:cNvPr>
          <p:cNvSpPr/>
          <p:nvPr userDrawn="1"/>
        </p:nvSpPr>
        <p:spPr>
          <a:xfrm>
            <a:off x="897656" y="3793881"/>
            <a:ext cx="854364" cy="719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94AF511-2F91-5CEA-AAAB-75308FF6C4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7656" y="4881013"/>
            <a:ext cx="10396685" cy="246221"/>
          </a:xfrm>
        </p:spPr>
        <p:txBody>
          <a:bodyPr wrap="square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1200"/>
              </a:spcBef>
              <a:spcAft>
                <a:spcPts val="60"/>
              </a:spcAft>
              <a:buNone/>
              <a:defRPr sz="1600" b="0" i="0">
                <a:solidFill>
                  <a:schemeClr val="bg1"/>
                </a:solidFill>
                <a:latin typeface="Aptos Light" panose="020B0004020202020204" pitchFamily="34" charset="0"/>
                <a:ea typeface="Aptos Light" panose="02000000000000000000" pitchFamily="2" charset="0"/>
              </a:defRPr>
            </a:lvl1pPr>
            <a:lvl2pPr marL="4572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2pPr>
            <a:lvl3pPr marL="9144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3pPr>
            <a:lvl4pPr marL="13716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4pPr>
            <a:lvl5pPr marL="1828800" indent="0" algn="ctr">
              <a:buNone/>
              <a:defRPr sz="1600" b="0" i="0">
                <a:solidFill>
                  <a:schemeClr val="bg1"/>
                </a:solidFill>
                <a:latin typeface="Aptos Light" panose="02000000000000000000" pitchFamily="2" charset="0"/>
                <a:ea typeface="Aptos Light" panose="02000000000000000000" pitchFamily="2" charset="0"/>
              </a:defRPr>
            </a:lvl5pPr>
          </a:lstStyle>
          <a:p>
            <a:pPr lvl="0"/>
            <a:r>
              <a:rPr lang="en-US"/>
              <a:t>Presenter Affiliation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32A73F0-167E-610D-E038-566618F01F9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8070" y="783630"/>
            <a:ext cx="1780479" cy="428014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8B2AD18-B7D9-77F5-D220-3EDA560B2C83}"/>
              </a:ext>
            </a:extLst>
          </p:cNvPr>
          <p:cNvGrpSpPr/>
          <p:nvPr userDrawn="1"/>
        </p:nvGrpSpPr>
        <p:grpSpPr>
          <a:xfrm>
            <a:off x="859536" y="6108192"/>
            <a:ext cx="4556510" cy="438912"/>
            <a:chOff x="859536" y="6108192"/>
            <a:chExt cx="4556510" cy="43891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6E0B571-503C-1E4E-4585-513FD2198B27}"/>
                </a:ext>
              </a:extLst>
            </p:cNvPr>
            <p:cNvSpPr txBox="1"/>
            <p:nvPr userDrawn="1"/>
          </p:nvSpPr>
          <p:spPr>
            <a:xfrm>
              <a:off x="2368064" y="6156068"/>
              <a:ext cx="3047982" cy="369332"/>
            </a:xfrm>
            <a:prstGeom prst="rect">
              <a:avLst/>
            </a:prstGeom>
            <a:noFill/>
          </p:spPr>
          <p:txBody>
            <a:bodyPr wrap="square" lIns="182880" rtlCol="0">
              <a:spAutoFit/>
            </a:bodyPr>
            <a:lstStyle/>
            <a:p>
              <a: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ORNL IS MANAGED BY UT-BATTELLE LLC </a:t>
              </a:r>
              <a:b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</a:br>
              <a:r>
                <a:rPr lang="en-US" sz="900" b="0" i="0">
                  <a:solidFill>
                    <a:schemeClr val="bg1"/>
                  </a:solidFill>
                  <a:latin typeface="Aptos Light" panose="020B0004020202020204" pitchFamily="34" charset="0"/>
                  <a:ea typeface="Aptos" panose="02000000000000000000" pitchFamily="2" charset="0"/>
                </a:rPr>
                <a:t>FOR THE US DEPARTMENT OF ENERGY</a:t>
              </a:r>
            </a:p>
          </p:txBody>
        </p:sp>
        <p:pic>
          <p:nvPicPr>
            <p:cNvPr id="9" name="Picture 8" descr="Text&#10;&#10;AI-generated content may be incorrect.">
              <a:extLst>
                <a:ext uri="{FF2B5EF4-FFF2-40B4-BE49-F238E27FC236}">
                  <a16:creationId xmlns:a16="http://schemas.microsoft.com/office/drawing/2014/main" id="{2FD5B24E-06B1-CD75-BC26-A89AA432FAC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859536" y="6108192"/>
              <a:ext cx="1528065" cy="4389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69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05791-4F91-34B2-5F77-014A7A421E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11492432" cy="886397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8E7B4-2380-B18C-C8C1-09BD437D6B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4692" y="1825625"/>
            <a:ext cx="11492432" cy="4061829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800"/>
            </a:lvl1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900239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Key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55F232B-0EDE-9AF7-8505-73A82A1D984A}"/>
              </a:ext>
            </a:extLst>
          </p:cNvPr>
          <p:cNvSpPr/>
          <p:nvPr userDrawn="1"/>
        </p:nvSpPr>
        <p:spPr>
          <a:xfrm>
            <a:off x="0" y="0"/>
            <a:ext cx="467885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ptos Light" panose="020B00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2" y="365125"/>
            <a:ext cx="3899310" cy="190099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2" y="2631247"/>
            <a:ext cx="3899310" cy="3511136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Place content here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40400C1-7283-FABD-80B9-45AEE1D1F5D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78363" y="0"/>
            <a:ext cx="7513637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059A002-CFDF-58EF-945F-28E943618A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376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Hexagon Cut-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AAFC910-D2D4-C5E3-4A8E-DB371D1637F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39371" y="-23484"/>
            <a:ext cx="6737350" cy="6865418"/>
          </a:xfrm>
          <a:custGeom>
            <a:avLst/>
            <a:gdLst>
              <a:gd name="connsiteX0" fmla="*/ 4765422 w 6737350"/>
              <a:gd name="connsiteY0" fmla="*/ 5955463 h 6865418"/>
              <a:gd name="connsiteX1" fmla="*/ 6080062 w 6737350"/>
              <a:gd name="connsiteY1" fmla="*/ 5955463 h 6865418"/>
              <a:gd name="connsiteX2" fmla="*/ 6604382 w 6737350"/>
              <a:gd name="connsiteY2" fmla="*/ 6863640 h 6865418"/>
              <a:gd name="connsiteX3" fmla="*/ 4240721 w 6737350"/>
              <a:gd name="connsiteY3" fmla="*/ 6864212 h 6865418"/>
              <a:gd name="connsiteX4" fmla="*/ 2712846 w 6737350"/>
              <a:gd name="connsiteY4" fmla="*/ 4762425 h 6865418"/>
              <a:gd name="connsiteX5" fmla="*/ 4027487 w 6737350"/>
              <a:gd name="connsiteY5" fmla="*/ 4762425 h 6865418"/>
              <a:gd name="connsiteX6" fmla="*/ 4684776 w 6737350"/>
              <a:gd name="connsiteY6" fmla="*/ 5900917 h 6865418"/>
              <a:gd name="connsiteX7" fmla="*/ 4128579 w 6737350"/>
              <a:gd name="connsiteY7" fmla="*/ 6864339 h 6865418"/>
              <a:gd name="connsiteX8" fmla="*/ 2612326 w 6737350"/>
              <a:gd name="connsiteY8" fmla="*/ 6865418 h 6865418"/>
              <a:gd name="connsiteX9" fmla="*/ 2055495 w 6737350"/>
              <a:gd name="connsiteY9" fmla="*/ 5900917 h 6865418"/>
              <a:gd name="connsiteX10" fmla="*/ 4765421 w 6737350"/>
              <a:gd name="connsiteY10" fmla="*/ 3584563 h 6865418"/>
              <a:gd name="connsiteX11" fmla="*/ 6080061 w 6737350"/>
              <a:gd name="connsiteY11" fmla="*/ 3584563 h 6865418"/>
              <a:gd name="connsiteX12" fmla="*/ 6737350 w 6737350"/>
              <a:gd name="connsiteY12" fmla="*/ 4723055 h 6865418"/>
              <a:gd name="connsiteX13" fmla="*/ 6080061 w 6737350"/>
              <a:gd name="connsiteY13" fmla="*/ 5861546 h 6865418"/>
              <a:gd name="connsiteX14" fmla="*/ 4765421 w 6737350"/>
              <a:gd name="connsiteY14" fmla="*/ 5861546 h 6865418"/>
              <a:gd name="connsiteX15" fmla="*/ 4108069 w 6737350"/>
              <a:gd name="connsiteY15" fmla="*/ 4723055 h 6865418"/>
              <a:gd name="connsiteX16" fmla="*/ 2712846 w 6737350"/>
              <a:gd name="connsiteY16" fmla="*/ 2395463 h 6865418"/>
              <a:gd name="connsiteX17" fmla="*/ 4027487 w 6737350"/>
              <a:gd name="connsiteY17" fmla="*/ 2395463 h 6865418"/>
              <a:gd name="connsiteX18" fmla="*/ 4684776 w 6737350"/>
              <a:gd name="connsiteY18" fmla="*/ 3533955 h 6865418"/>
              <a:gd name="connsiteX19" fmla="*/ 4027487 w 6737350"/>
              <a:gd name="connsiteY19" fmla="*/ 4672446 h 6865418"/>
              <a:gd name="connsiteX20" fmla="*/ 2712846 w 6737350"/>
              <a:gd name="connsiteY20" fmla="*/ 4672446 h 6865418"/>
              <a:gd name="connsiteX21" fmla="*/ 2055495 w 6737350"/>
              <a:gd name="connsiteY21" fmla="*/ 3533955 h 6865418"/>
              <a:gd name="connsiteX22" fmla="*/ 657289 w 6737350"/>
              <a:gd name="connsiteY22" fmla="*/ 1217538 h 6865418"/>
              <a:gd name="connsiteX23" fmla="*/ 1971929 w 6737350"/>
              <a:gd name="connsiteY23" fmla="*/ 1217538 h 6865418"/>
              <a:gd name="connsiteX24" fmla="*/ 2629281 w 6737350"/>
              <a:gd name="connsiteY24" fmla="*/ 2356092 h 6865418"/>
              <a:gd name="connsiteX25" fmla="*/ 1971929 w 6737350"/>
              <a:gd name="connsiteY25" fmla="*/ 3494584 h 6865418"/>
              <a:gd name="connsiteX26" fmla="*/ 657289 w 6737350"/>
              <a:gd name="connsiteY26" fmla="*/ 3494584 h 6865418"/>
              <a:gd name="connsiteX27" fmla="*/ 0 w 6737350"/>
              <a:gd name="connsiteY27" fmla="*/ 2356092 h 6865418"/>
              <a:gd name="connsiteX28" fmla="*/ 4765421 w 6737350"/>
              <a:gd name="connsiteY28" fmla="*/ 1217537 h 6865418"/>
              <a:gd name="connsiteX29" fmla="*/ 6080061 w 6737350"/>
              <a:gd name="connsiteY29" fmla="*/ 1217537 h 6865418"/>
              <a:gd name="connsiteX30" fmla="*/ 6737350 w 6737350"/>
              <a:gd name="connsiteY30" fmla="*/ 2356092 h 6865418"/>
              <a:gd name="connsiteX31" fmla="*/ 6080061 w 6737350"/>
              <a:gd name="connsiteY31" fmla="*/ 3494584 h 6865418"/>
              <a:gd name="connsiteX32" fmla="*/ 4765421 w 6737350"/>
              <a:gd name="connsiteY32" fmla="*/ 3494584 h 6865418"/>
              <a:gd name="connsiteX33" fmla="*/ 4108069 w 6737350"/>
              <a:gd name="connsiteY33" fmla="*/ 2356092 h 6865418"/>
              <a:gd name="connsiteX34" fmla="*/ 2712846 w 6737350"/>
              <a:gd name="connsiteY34" fmla="*/ 39549 h 6865418"/>
              <a:gd name="connsiteX35" fmla="*/ 4027487 w 6737350"/>
              <a:gd name="connsiteY35" fmla="*/ 39549 h 6865418"/>
              <a:gd name="connsiteX36" fmla="*/ 4684776 w 6737350"/>
              <a:gd name="connsiteY36" fmla="*/ 1178041 h 6865418"/>
              <a:gd name="connsiteX37" fmla="*/ 4027487 w 6737350"/>
              <a:gd name="connsiteY37" fmla="*/ 2316532 h 6865418"/>
              <a:gd name="connsiteX38" fmla="*/ 2712846 w 6737350"/>
              <a:gd name="connsiteY38" fmla="*/ 2316532 h 6865418"/>
              <a:gd name="connsiteX39" fmla="*/ 2055495 w 6737350"/>
              <a:gd name="connsiteY39" fmla="*/ 1178041 h 6865418"/>
              <a:gd name="connsiteX40" fmla="*/ 13492 w 6737350"/>
              <a:gd name="connsiteY40" fmla="*/ 0 h 6865418"/>
              <a:gd name="connsiteX41" fmla="*/ 2631396 w 6737350"/>
              <a:gd name="connsiteY41" fmla="*/ 13447 h 6865418"/>
              <a:gd name="connsiteX42" fmla="*/ 1973010 w 6737350"/>
              <a:gd name="connsiteY42" fmla="*/ 1137655 h 6865418"/>
              <a:gd name="connsiteX43" fmla="*/ 658369 w 6737350"/>
              <a:gd name="connsiteY43" fmla="*/ 1137655 h 6865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737350" h="6865418">
                <a:moveTo>
                  <a:pt x="4765422" y="5955463"/>
                </a:moveTo>
                <a:lnTo>
                  <a:pt x="6080062" y="5955463"/>
                </a:lnTo>
                <a:lnTo>
                  <a:pt x="6604382" y="6863640"/>
                </a:lnTo>
                <a:lnTo>
                  <a:pt x="4240721" y="6864212"/>
                </a:lnTo>
                <a:close/>
                <a:moveTo>
                  <a:pt x="2712846" y="4762425"/>
                </a:moveTo>
                <a:lnTo>
                  <a:pt x="4027487" y="4762425"/>
                </a:lnTo>
                <a:lnTo>
                  <a:pt x="4684776" y="5900917"/>
                </a:lnTo>
                <a:lnTo>
                  <a:pt x="4128579" y="6864339"/>
                </a:lnTo>
                <a:lnTo>
                  <a:pt x="2612326" y="6865418"/>
                </a:lnTo>
                <a:lnTo>
                  <a:pt x="2055495" y="5900917"/>
                </a:lnTo>
                <a:close/>
                <a:moveTo>
                  <a:pt x="4765421" y="3584563"/>
                </a:moveTo>
                <a:lnTo>
                  <a:pt x="6080061" y="3584563"/>
                </a:lnTo>
                <a:lnTo>
                  <a:pt x="6737350" y="4723055"/>
                </a:lnTo>
                <a:lnTo>
                  <a:pt x="6080061" y="5861546"/>
                </a:lnTo>
                <a:lnTo>
                  <a:pt x="4765421" y="5861546"/>
                </a:lnTo>
                <a:lnTo>
                  <a:pt x="4108069" y="4723055"/>
                </a:lnTo>
                <a:close/>
                <a:moveTo>
                  <a:pt x="2712846" y="2395463"/>
                </a:moveTo>
                <a:lnTo>
                  <a:pt x="4027487" y="2395463"/>
                </a:lnTo>
                <a:lnTo>
                  <a:pt x="4684776" y="3533955"/>
                </a:lnTo>
                <a:lnTo>
                  <a:pt x="4027487" y="4672446"/>
                </a:lnTo>
                <a:lnTo>
                  <a:pt x="2712846" y="4672446"/>
                </a:lnTo>
                <a:lnTo>
                  <a:pt x="2055495" y="3533955"/>
                </a:lnTo>
                <a:close/>
                <a:moveTo>
                  <a:pt x="657289" y="1217538"/>
                </a:moveTo>
                <a:lnTo>
                  <a:pt x="1971929" y="1217538"/>
                </a:lnTo>
                <a:lnTo>
                  <a:pt x="2629281" y="2356092"/>
                </a:lnTo>
                <a:lnTo>
                  <a:pt x="1971929" y="3494584"/>
                </a:lnTo>
                <a:lnTo>
                  <a:pt x="657289" y="3494584"/>
                </a:lnTo>
                <a:lnTo>
                  <a:pt x="0" y="2356092"/>
                </a:lnTo>
                <a:close/>
                <a:moveTo>
                  <a:pt x="4765421" y="1217537"/>
                </a:moveTo>
                <a:lnTo>
                  <a:pt x="6080061" y="1217537"/>
                </a:lnTo>
                <a:lnTo>
                  <a:pt x="6737350" y="2356092"/>
                </a:lnTo>
                <a:lnTo>
                  <a:pt x="6080061" y="3494584"/>
                </a:lnTo>
                <a:lnTo>
                  <a:pt x="4765421" y="3494584"/>
                </a:lnTo>
                <a:lnTo>
                  <a:pt x="4108069" y="2356092"/>
                </a:lnTo>
                <a:close/>
                <a:moveTo>
                  <a:pt x="2712846" y="39549"/>
                </a:moveTo>
                <a:lnTo>
                  <a:pt x="4027487" y="39549"/>
                </a:lnTo>
                <a:lnTo>
                  <a:pt x="4684776" y="1178041"/>
                </a:lnTo>
                <a:lnTo>
                  <a:pt x="4027487" y="2316532"/>
                </a:lnTo>
                <a:lnTo>
                  <a:pt x="2712846" y="2316532"/>
                </a:lnTo>
                <a:lnTo>
                  <a:pt x="2055495" y="1178041"/>
                </a:lnTo>
                <a:close/>
                <a:moveTo>
                  <a:pt x="13492" y="0"/>
                </a:moveTo>
                <a:lnTo>
                  <a:pt x="2631396" y="13447"/>
                </a:lnTo>
                <a:lnTo>
                  <a:pt x="1973010" y="1137655"/>
                </a:lnTo>
                <a:lnTo>
                  <a:pt x="658369" y="113765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7CE54-A067-C608-8071-D9BFAF60EA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4412934" cy="1772793"/>
          </a:xfrm>
        </p:spPr>
        <p:txBody>
          <a:bodyPr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DD14-4659-B8FE-84E6-93F5C544420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14693" y="2514601"/>
            <a:ext cx="4412934" cy="3756990"/>
          </a:xfrm>
        </p:spPr>
        <p:txBody>
          <a:bodyPr anchor="t" anchorCtr="0">
            <a:no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Place content here</a:t>
            </a:r>
          </a:p>
        </p:txBody>
      </p:sp>
    </p:spTree>
    <p:extLst>
      <p:ext uri="{BB962C8B-B14F-4D97-AF65-F5344CB8AC3E}">
        <p14:creationId xmlns:p14="http://schemas.microsoft.com/office/powerpoint/2010/main" val="3554203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Stacked Image Ser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icture Placeholder 117">
            <a:extLst>
              <a:ext uri="{FF2B5EF4-FFF2-40B4-BE49-F238E27FC236}">
                <a16:creationId xmlns:a16="http://schemas.microsoft.com/office/drawing/2014/main" id="{FCAA6D76-9D9F-EEEC-3A19-B8672A58A5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5400" y="-6350"/>
            <a:ext cx="4546600" cy="2155825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1" name="Picture Placeholder 120">
            <a:extLst>
              <a:ext uri="{FF2B5EF4-FFF2-40B4-BE49-F238E27FC236}">
                <a16:creationId xmlns:a16="http://schemas.microsoft.com/office/drawing/2014/main" id="{374474B3-1A16-3799-2DA6-5E1F9B62F1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45400" y="2352675"/>
            <a:ext cx="4546600" cy="2149475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3" name="Picture Placeholder 122">
            <a:extLst>
              <a:ext uri="{FF2B5EF4-FFF2-40B4-BE49-F238E27FC236}">
                <a16:creationId xmlns:a16="http://schemas.microsoft.com/office/drawing/2014/main" id="{0285EA67-185C-FA9B-F112-0DEA71BAF9A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45400" y="4703763"/>
            <a:ext cx="4546600" cy="2154237"/>
          </a:xfrm>
          <a:solidFill>
            <a:schemeClr val="bg2"/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D5DB1-B0F4-39A7-9E5F-343BB17944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693" y="365125"/>
            <a:ext cx="6736022" cy="1006475"/>
          </a:xfrm>
        </p:spPr>
        <p:txBody>
          <a:bodyPr>
            <a:noAutofit/>
          </a:bodyPr>
          <a:lstStyle>
            <a:lvl1pPr>
              <a:defRPr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One-sentence headline stating the main takeaway message</a:t>
            </a:r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561B3BD0-8400-FE4A-5A3F-210329D8A1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4693" y="1817559"/>
            <a:ext cx="6763894" cy="4324823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r>
              <a:rPr lang="en-US"/>
              <a:t>Place content here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DAF7721B-92F3-10FF-5A89-459D1C6BA969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/>
                </a:solidFill>
                <a:latin typeface="Aptos Light" panose="020B0004020202020204" pitchFamily="34" charset="0"/>
                <a:ea typeface="Aptos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>
              <a:solidFill>
                <a:schemeClr val="bg1"/>
              </a:solidFill>
              <a:latin typeface="Aptos Light" panose="020B0004020202020204" pitchFamily="34" charset="0"/>
              <a:ea typeface="Aptos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968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4753CB-6476-BF2C-3CDC-FAB102C7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92" y="365125"/>
            <a:ext cx="11492432" cy="44319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33DD6-9940-13F2-ECB0-187773310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692" y="1817556"/>
            <a:ext cx="11492432" cy="40205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25FC33D5-6A3D-626E-929B-EDEF84A7F09B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11526723" y="6576851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100" b="1" i="0" smtClean="0">
                <a:solidFill>
                  <a:schemeClr val="bg2"/>
                </a:solidFill>
                <a:latin typeface="Aptos Light" panose="020B0004020202020204" pitchFamily="34" charset="0"/>
                <a:ea typeface="Aptos" panose="02000000000000000000" pitchFamily="2" charset="0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100" b="1" i="0">
              <a:solidFill>
                <a:schemeClr val="bg2"/>
              </a:solidFill>
              <a:latin typeface="Aptos Light" panose="020B0004020202020204" pitchFamily="34" charset="0"/>
              <a:ea typeface="Aptos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41" name="Rectangle 256">
            <a:extLst>
              <a:ext uri="{FF2B5EF4-FFF2-40B4-BE49-F238E27FC236}">
                <a16:creationId xmlns:a16="http://schemas.microsoft.com/office/drawing/2014/main" id="{DF5E4726-94A1-FED7-677B-96B372546603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7599464" y="6576851"/>
            <a:ext cx="3860800" cy="152400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chemeClr val="bg2"/>
                </a:solidFill>
                <a:latin typeface="Aptos Light" panose="020B0004020202020204" pitchFamily="34" charset="0"/>
                <a:ea typeface="Aptos" panose="02000000000000000000" pitchFamily="2" charset="0"/>
                <a:cs typeface="Arial" pitchFamily="34" charset="0"/>
              </a:rPr>
              <a:t>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4E8AFC4-0CE6-E93B-9E8C-DB368BD3C3DA}"/>
              </a:ext>
            </a:extLst>
          </p:cNvPr>
          <p:cNvPicPr>
            <a:picLocks noChangeAspect="1"/>
          </p:cNvPicPr>
          <p:nvPr userDrawn="1"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314693" y="6431818"/>
            <a:ext cx="1188988" cy="2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14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939" r:id="rId2"/>
    <p:sldLayoutId id="2147483896" r:id="rId3"/>
    <p:sldLayoutId id="2147483927" r:id="rId4"/>
    <p:sldLayoutId id="2147483941" r:id="rId5"/>
    <p:sldLayoutId id="2147483832" r:id="rId6"/>
    <p:sldLayoutId id="2147483894" r:id="rId7"/>
    <p:sldLayoutId id="2147483829" r:id="rId8"/>
    <p:sldLayoutId id="2147483897" r:id="rId9"/>
    <p:sldLayoutId id="2147483833" r:id="rId10"/>
    <p:sldLayoutId id="2147483952" r:id="rId11"/>
    <p:sldLayoutId id="2147483953" r:id="rId12"/>
    <p:sldLayoutId id="2147483954" r:id="rId13"/>
    <p:sldLayoutId id="2147483955" r:id="rId14"/>
    <p:sldLayoutId id="2147483956" r:id="rId15"/>
    <p:sldLayoutId id="2147483834" r:id="rId16"/>
    <p:sldLayoutId id="2147483940" r:id="rId17"/>
    <p:sldLayoutId id="2147483835" r:id="rId18"/>
    <p:sldLayoutId id="2147483928" r:id="rId19"/>
    <p:sldLayoutId id="2147483906" r:id="rId20"/>
    <p:sldLayoutId id="2147483905" r:id="rId21"/>
    <p:sldLayoutId id="2147483937" r:id="rId22"/>
    <p:sldLayoutId id="2147483947" r:id="rId23"/>
    <p:sldLayoutId id="2147483948" r:id="rId24"/>
    <p:sldLayoutId id="2147483951" r:id="rId25"/>
    <p:sldLayoutId id="2147483949" r:id="rId26"/>
    <p:sldLayoutId id="2147483959" r:id="rId27"/>
    <p:sldLayoutId id="2147483861" r:id="rId28"/>
    <p:sldLayoutId id="2147483958" r:id="rId29"/>
    <p:sldLayoutId id="2147483849" r:id="rId3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+mj-lt"/>
          <a:ea typeface="Aptos" panose="02000000000000000000" pitchFamily="2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None/>
        <a:defRPr sz="2200" b="0" i="0" kern="1200">
          <a:solidFill>
            <a:schemeClr val="tx1"/>
          </a:solidFill>
          <a:latin typeface="Aptos Light" panose="020B0004020202020204" pitchFamily="34" charset="0"/>
          <a:ea typeface="Aptos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ptos Light" panose="020B0004020202020204" pitchFamily="34" charset="0"/>
          <a:ea typeface="Aptos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ptos Light" panose="020B0004020202020204" pitchFamily="34" charset="0"/>
          <a:ea typeface="Aptos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ptos Light" panose="020B0004020202020204" pitchFamily="34" charset="0"/>
          <a:ea typeface="Aptos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60"/>
        </a:spcAft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ptos Light" panose="020B0004020202020204" pitchFamily="34" charset="0"/>
          <a:ea typeface="Aptos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18B1F-BFB1-CC50-2580-E2ADE95FF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5449" y="2254308"/>
            <a:ext cx="4679741" cy="1174691"/>
          </a:xfrm>
        </p:spPr>
        <p:txBody>
          <a:bodyPr/>
          <a:lstStyle/>
          <a:p>
            <a:r>
              <a:rPr lang="en-US" sz="2800" dirty="0"/>
              <a:t>Unified STM data pipeline</a:t>
            </a:r>
            <a:br>
              <a:rPr lang="en-US" sz="2800" dirty="0"/>
            </a:br>
            <a:r>
              <a:rPr lang="en-US" sz="2800" dirty="0"/>
              <a:t>: Building  ML-ready datasets to connect AI to STM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3AA3E-CA79-A928-3E5C-72DD8F594C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AB052-C5ED-4604-BB32-C7CFB36540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Dec.5, STM group meeting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169892-B8FD-9314-2137-FD44D1A12AD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Jewook Park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4AE62E-70C2-2BB8-D0AC-19F27324509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CNMS</a:t>
            </a:r>
          </a:p>
        </p:txBody>
      </p:sp>
    </p:spTree>
    <p:extLst>
      <p:ext uri="{BB962C8B-B14F-4D97-AF65-F5344CB8AC3E}">
        <p14:creationId xmlns:p14="http://schemas.microsoft.com/office/powerpoint/2010/main" val="4251991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B17F58E-949F-7F34-262E-BDC1C813F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a unified STM data pipeline and ML-ready feature sets?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E866710-2215-3E86-FFEB-6E0C4FA30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92" y="1520825"/>
            <a:ext cx="11492432" cy="508317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AI/ML unlocks advantages in STM research</a:t>
            </a:r>
          </a:p>
          <a:p>
            <a:pPr marL="971550" lvl="1" indent="-285750"/>
            <a:r>
              <a:rPr lang="en-US" b="1" dirty="0"/>
              <a:t>Automated control</a:t>
            </a:r>
            <a:r>
              <a:rPr lang="en-US" dirty="0"/>
              <a:t> outperforms humans in speed, precision, and long-iteration tasks</a:t>
            </a:r>
          </a:p>
          <a:p>
            <a:pPr marL="971550" lvl="1" indent="-285750"/>
            <a:r>
              <a:rPr lang="en-US" b="1" dirty="0"/>
              <a:t>AI-assisted data processing</a:t>
            </a:r>
            <a:r>
              <a:rPr lang="en-US" dirty="0"/>
              <a:t> can handle multidimensional datasets (data arrays + metadata)  and extract features in image/spectroscopy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AI/ML need </a:t>
            </a:r>
            <a:r>
              <a:rPr lang="en-US" b="1" dirty="0"/>
              <a:t>ML-ready data </a:t>
            </a:r>
            <a:r>
              <a:rPr lang="en-US" dirty="0"/>
              <a:t>(unified/structured/processed features)</a:t>
            </a:r>
          </a:p>
          <a:p>
            <a:pPr marL="971550" lvl="1" indent="-285750"/>
            <a:r>
              <a:rPr lang="en-US" dirty="0"/>
              <a:t>Domain experts  should prepare the connection to AI (learning AI tools &amp; building a domain-specific bridge)</a:t>
            </a:r>
          </a:p>
          <a:p>
            <a:pPr marL="971550" lvl="1" indent="-285750"/>
            <a:r>
              <a:rPr lang="en-US" dirty="0"/>
              <a:t>AI experts cannot build domain specific pipelines for every fields.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Standardized</a:t>
            </a:r>
            <a:r>
              <a:rPr lang="en-US" dirty="0"/>
              <a:t> STM datasets and workflows</a:t>
            </a:r>
          </a:p>
          <a:p>
            <a:pPr marL="971550" lvl="1" indent="-285750"/>
            <a:r>
              <a:rPr lang="en-US" b="1" dirty="0"/>
              <a:t>Cross-platform</a:t>
            </a:r>
            <a:r>
              <a:rPr lang="en-US" dirty="0"/>
              <a:t> STM instruments (</a:t>
            </a:r>
            <a:r>
              <a:rPr lang="en-US" b="1" dirty="0"/>
              <a:t>Nanonis</a:t>
            </a:r>
            <a:r>
              <a:rPr lang="en-US" dirty="0"/>
              <a:t>, Matrix, SNVM) with incompatible formats</a:t>
            </a:r>
          </a:p>
          <a:p>
            <a:pPr marL="971550" lvl="1" indent="-285750"/>
            <a:r>
              <a:rPr lang="en-US" dirty="0"/>
              <a:t>Mixed analysis methods (GUI(Nanonis, </a:t>
            </a:r>
            <a:r>
              <a:rPr lang="en-US" dirty="0" err="1"/>
              <a:t>WSxM</a:t>
            </a:r>
            <a:r>
              <a:rPr lang="en-US" dirty="0"/>
              <a:t> , </a:t>
            </a:r>
            <a:r>
              <a:rPr lang="en-US" dirty="0" err="1"/>
              <a:t>Gwyddion</a:t>
            </a:r>
            <a:r>
              <a:rPr lang="en-US" dirty="0"/>
              <a:t>, … ) + scripting(</a:t>
            </a:r>
            <a:r>
              <a:rPr lang="en-US" b="1" dirty="0"/>
              <a:t>Python</a:t>
            </a:r>
            <a:r>
              <a:rPr lang="en-US" dirty="0"/>
              <a:t>, MATLAB, Mathematica, … 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903E1A-FB37-275B-30AA-12A6F8BFE112}"/>
              </a:ext>
            </a:extLst>
          </p:cNvPr>
          <p:cNvSpPr txBox="1">
            <a:spLocks/>
          </p:cNvSpPr>
          <p:nvPr/>
        </p:nvSpPr>
        <p:spPr>
          <a:xfrm>
            <a:off x="12852400" y="5198844"/>
            <a:ext cx="3870960" cy="17553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Aptos Light" panose="020B0004020202020204" pitchFamily="34" charset="0"/>
                <a:ea typeface="Aptos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ptos Light" panose="020B0004020202020204" pitchFamily="34" charset="0"/>
                <a:ea typeface="Aptos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ptos Light" panose="020B0004020202020204" pitchFamily="34" charset="0"/>
                <a:ea typeface="Aptos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ptos Light" panose="020B0004020202020204" pitchFamily="34" charset="0"/>
                <a:ea typeface="Aptos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ptos Light" panose="020B0004020202020204" pitchFamily="34" charset="0"/>
                <a:ea typeface="Aptos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Cross-platform STM Instruments</a:t>
            </a:r>
          </a:p>
          <a:p>
            <a:pPr marL="285750" indent="-285750">
              <a:buFontTx/>
              <a:buChar char="-"/>
            </a:pPr>
            <a:r>
              <a:rPr lang="en-US" sz="1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Nanonis</a:t>
            </a:r>
            <a:r>
              <a:rPr lang="en-US" sz="1600" dirty="0"/>
              <a:t>(VT, JT, HF,4P,JT, Infinity, mK … )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Omicron (4P)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SNVM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370165C-5C37-9FCA-4F87-DB1372FDABFC}"/>
              </a:ext>
            </a:extLst>
          </p:cNvPr>
          <p:cNvSpPr txBox="1">
            <a:spLocks/>
          </p:cNvSpPr>
          <p:nvPr/>
        </p:nvSpPr>
        <p:spPr>
          <a:xfrm>
            <a:off x="17033709" y="5198844"/>
            <a:ext cx="4779811" cy="153315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None/>
              <a:defRPr sz="2200" b="0" i="0" kern="1200">
                <a:solidFill>
                  <a:schemeClr val="tx1"/>
                </a:solidFill>
                <a:latin typeface="Aptos Light" panose="020B0004020202020204" pitchFamily="34" charset="0"/>
                <a:ea typeface="Aptos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ptos Light" panose="020B0004020202020204" pitchFamily="34" charset="0"/>
                <a:ea typeface="Aptos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ptos Light" panose="020B0004020202020204" pitchFamily="34" charset="0"/>
                <a:ea typeface="Aptos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ptos Light" panose="020B0004020202020204" pitchFamily="34" charset="0"/>
                <a:ea typeface="Aptos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6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ptos Light" panose="020B0004020202020204" pitchFamily="34" charset="0"/>
                <a:ea typeface="Aptos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Mixed Analysis Methods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Graphic User Interface (GUI): Nanonis, </a:t>
            </a:r>
            <a:r>
              <a:rPr lang="en-US" sz="1600" dirty="0" err="1"/>
              <a:t>WSxM</a:t>
            </a:r>
            <a:r>
              <a:rPr lang="en-US" sz="1600" dirty="0"/>
              <a:t> , </a:t>
            </a:r>
            <a:r>
              <a:rPr lang="en-US" sz="1600" dirty="0" err="1"/>
              <a:t>Gwyddion</a:t>
            </a:r>
            <a:r>
              <a:rPr lang="en-US" sz="1600" dirty="0"/>
              <a:t>,  </a:t>
            </a:r>
            <a:r>
              <a:rPr lang="en-US" sz="1600" dirty="0" err="1"/>
              <a:t>XPMpro</a:t>
            </a:r>
            <a:r>
              <a:rPr lang="en-US" sz="1600" dirty="0"/>
              <a:t>,  …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Scripting-based: </a:t>
            </a:r>
            <a:r>
              <a:rPr lang="en-US" sz="1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Python</a:t>
            </a:r>
            <a:r>
              <a:rPr lang="en-US" sz="1600" dirty="0"/>
              <a:t>, MATLAB, Mathematica, ImageJ, Igor, Origin, R,  C, Fortran, 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03A5A6-C106-FA83-693F-F92D0410C4BF}"/>
              </a:ext>
            </a:extLst>
          </p:cNvPr>
          <p:cNvSpPr txBox="1"/>
          <p:nvPr/>
        </p:nvSpPr>
        <p:spPr>
          <a:xfrm>
            <a:off x="1575213" y="5531674"/>
            <a:ext cx="10542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Python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Open Source</a:t>
            </a:r>
            <a:r>
              <a:rPr lang="en-US" dirty="0"/>
              <a:t>: Cost effective, massive community, AI coding assistance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Transparent Collective Intelligence</a:t>
            </a:r>
            <a:r>
              <a:rPr lang="en-US" dirty="0"/>
              <a:t>: Continuous improvements and documentation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Agile Integration of Advanced AI/ML</a:t>
            </a:r>
            <a:r>
              <a:rPr lang="en-US" dirty="0"/>
              <a:t>: implementing advanced AI/ML capabilities &amp; image processing </a:t>
            </a:r>
          </a:p>
        </p:txBody>
      </p:sp>
    </p:spTree>
    <p:extLst>
      <p:ext uri="{BB962C8B-B14F-4D97-AF65-F5344CB8AC3E}">
        <p14:creationId xmlns:p14="http://schemas.microsoft.com/office/powerpoint/2010/main" val="1745476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D6EC610-7F07-0B03-DCB0-B35617D34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Unifying STM data analysis into a flexible and adaptable workflow to connect AI to STM research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A53F27-137E-B0F0-43B6-900CD1FFA8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4692" y="2191870"/>
            <a:ext cx="3800108" cy="4142255"/>
          </a:xfrm>
        </p:spPr>
        <p:txBody>
          <a:bodyPr/>
          <a:lstStyle/>
          <a:p>
            <a:r>
              <a:rPr lang="en-US" b="1" dirty="0"/>
              <a:t>Unified data structure</a:t>
            </a:r>
            <a:br>
              <a:rPr lang="en-US" dirty="0"/>
            </a:br>
            <a:r>
              <a:rPr lang="en-US" dirty="0"/>
              <a:t>-Adaptable to any STM dataset</a:t>
            </a:r>
          </a:p>
          <a:p>
            <a:r>
              <a:rPr lang="en-US" b="1" dirty="0"/>
              <a:t>Modular analysis tracks</a:t>
            </a:r>
            <a:br>
              <a:rPr lang="en-US" dirty="0"/>
            </a:br>
            <a:r>
              <a:rPr lang="en-US" dirty="0"/>
              <a:t>- Preprocessing / feature extraction / visualization / ROI / ML </a:t>
            </a:r>
            <a:br>
              <a:rPr lang="en-US" dirty="0"/>
            </a:br>
            <a:r>
              <a:rPr lang="en-US" dirty="0"/>
              <a:t>- Versatile routing (rearrange, bypass, repeat, … )</a:t>
            </a:r>
            <a:br>
              <a:rPr lang="en-US" dirty="0"/>
            </a:br>
            <a:r>
              <a:rPr lang="en-US" dirty="0"/>
              <a:t>- Support new module developments</a:t>
            </a:r>
          </a:p>
          <a:p>
            <a:r>
              <a:rPr lang="en-US" b="1" dirty="0"/>
              <a:t>Compatibility</a:t>
            </a:r>
            <a:br>
              <a:rPr lang="en-US" dirty="0"/>
            </a:br>
            <a:r>
              <a:rPr lang="en-US" dirty="0"/>
              <a:t>- Cross-instrument / cross-sample</a:t>
            </a:r>
            <a:br>
              <a:rPr lang="en-US" dirty="0"/>
            </a:br>
            <a:r>
              <a:rPr lang="en-US" dirty="0"/>
              <a:t>- Multi-channel analysis (topography, LDOS, thermal voltage, … ...)</a:t>
            </a:r>
            <a:br>
              <a:rPr lang="en-US" dirty="0"/>
            </a:br>
            <a:r>
              <a:rPr lang="en-US" dirty="0"/>
              <a:t>- Reusable and expandable  modules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2B1B721-A40E-B6A9-3D09-9F6EB3935B5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228076" y="2191870"/>
            <a:ext cx="3646421" cy="4037480"/>
          </a:xfrm>
        </p:spPr>
        <p:txBody>
          <a:bodyPr/>
          <a:lstStyle/>
          <a:p>
            <a:r>
              <a:rPr lang="en-US" b="1" dirty="0"/>
              <a:t>Scalable design </a:t>
            </a:r>
            <a:br>
              <a:rPr lang="en-US" dirty="0"/>
            </a:br>
            <a:r>
              <a:rPr lang="en-US" dirty="0"/>
              <a:t>- Dimensionality-independent (point/line/map)</a:t>
            </a:r>
            <a:br>
              <a:rPr lang="en-US" dirty="0"/>
            </a:br>
            <a:r>
              <a:rPr lang="en-US" dirty="0"/>
              <a:t>- Cross-channel correlation search (2D/3D, … )</a:t>
            </a:r>
            <a:br>
              <a:rPr lang="en-US" dirty="0"/>
            </a:br>
            <a:r>
              <a:rPr lang="en-US" dirty="0"/>
              <a:t>- Support large size data (parallel-computing–compatible data format)</a:t>
            </a:r>
          </a:p>
          <a:p>
            <a:r>
              <a:rPr lang="en-US" b="1" dirty="0"/>
              <a:t>Sustainability</a:t>
            </a:r>
            <a:br>
              <a:rPr lang="en-US" dirty="0"/>
            </a:br>
            <a:r>
              <a:rPr lang="en-US" dirty="0"/>
              <a:t>- Rapid adaptation to new instruments or experimental modes</a:t>
            </a:r>
            <a:br>
              <a:rPr lang="en-US" dirty="0"/>
            </a:b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3D75222-5EAF-3931-78DA-DE70018DDEBE}"/>
              </a:ext>
            </a:extLst>
          </p:cNvPr>
          <p:cNvSpPr>
            <a:spLocks noGrp="1"/>
          </p:cNvSpPr>
          <p:nvPr>
            <p:ph sz="half" idx="16"/>
          </p:nvPr>
        </p:nvSpPr>
        <p:spPr/>
        <p:txBody>
          <a:bodyPr/>
          <a:lstStyle/>
          <a:p>
            <a:r>
              <a:rPr lang="en-US" b="1" dirty="0"/>
              <a:t>Standardized feature set</a:t>
            </a:r>
            <a:br>
              <a:rPr lang="en-US" dirty="0"/>
            </a:br>
            <a:r>
              <a:rPr lang="en-US" dirty="0"/>
              <a:t>- Stacked table of feature set  accelerate AI/ML integration</a:t>
            </a:r>
            <a:br>
              <a:rPr lang="en-US" dirty="0"/>
            </a:br>
            <a:r>
              <a:rPr lang="en-US" dirty="0"/>
              <a:t>- Interpretable feature sets compatible with ML packages (clustering (PCA/ UMAP), classification(</a:t>
            </a:r>
            <a:r>
              <a:rPr lang="en-US" dirty="0" err="1"/>
              <a:t>kNN</a:t>
            </a:r>
            <a:r>
              <a:rPr lang="en-US" dirty="0"/>
              <a:t>,  HDBSCAN), …)</a:t>
            </a:r>
          </a:p>
          <a:p>
            <a:r>
              <a:rPr lang="en-US" b="1" dirty="0"/>
              <a:t>Bridging STM expertise and AI methodology</a:t>
            </a:r>
            <a:br>
              <a:rPr lang="en-US" dirty="0"/>
            </a:br>
            <a:r>
              <a:rPr lang="en-US" dirty="0"/>
              <a:t>- Automated data processing </a:t>
            </a:r>
            <a:br>
              <a:rPr lang="en-US" dirty="0"/>
            </a:br>
            <a:r>
              <a:rPr lang="en-US" dirty="0"/>
              <a:t>- Integration of real-time, AI-assisted analysis for STM experiments</a:t>
            </a:r>
            <a:br>
              <a:rPr lang="en-US" dirty="0"/>
            </a:br>
            <a:r>
              <a:rPr lang="en-US" dirty="0"/>
              <a:t>- LLM for STM experiments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5B5F968-FC9C-6214-AEC1-3BA20D7AFF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Flexible Modules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DDB8451-8A69-560C-7174-F117793699C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Adaptable Architecture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FA8129C-EF9E-3A62-B10A-0143CE9D5EA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ML-ready Workflow</a:t>
            </a:r>
          </a:p>
        </p:txBody>
      </p:sp>
    </p:spTree>
    <p:extLst>
      <p:ext uri="{BB962C8B-B14F-4D97-AF65-F5344CB8AC3E}">
        <p14:creationId xmlns:p14="http://schemas.microsoft.com/office/powerpoint/2010/main" val="1188944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DF61342-8394-8466-AE0E-AAF229A1B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64ADF38-B2B1-3721-DFB1-F2BA29217D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Anaconda (</a:t>
            </a:r>
            <a:r>
              <a:rPr lang="en-US" dirty="0">
                <a:sym typeface="Wingdings" panose="05000000000000000000" pitchFamily="2" charset="2"/>
              </a:rPr>
              <a:t>need subscription)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UV (pip only )</a:t>
            </a:r>
          </a:p>
          <a:p>
            <a:r>
              <a:rPr lang="en-US" dirty="0" err="1">
                <a:sym typeface="Wingdings" panose="05000000000000000000" pitchFamily="2" charset="2"/>
              </a:rPr>
              <a:t>Miniforge</a:t>
            </a:r>
            <a:r>
              <a:rPr lang="en-US" dirty="0">
                <a:sym typeface="Wingdings" panose="05000000000000000000" pitchFamily="2" charset="2"/>
              </a:rPr>
              <a:t> (</a:t>
            </a:r>
            <a:r>
              <a:rPr lang="en-US" dirty="0" err="1">
                <a:sym typeface="Wingdings" panose="05000000000000000000" pitchFamily="2" charset="2"/>
              </a:rPr>
              <a:t>pip+conda</a:t>
            </a:r>
            <a:r>
              <a:rPr lang="en-US" dirty="0">
                <a:sym typeface="Wingdings" panose="05000000000000000000" pitchFamily="2" charset="2"/>
              </a:rPr>
              <a:t>/mamba)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US" dirty="0">
                <a:sym typeface="Wingdings" panose="05000000000000000000" pitchFamily="2" charset="2"/>
              </a:rPr>
              <a:t>Check </a:t>
            </a:r>
            <a:r>
              <a:rPr lang="en-US" dirty="0" err="1">
                <a:sym typeface="Wingdings" panose="05000000000000000000" pitchFamily="2" charset="2"/>
              </a:rPr>
              <a:t>miniforge</a:t>
            </a:r>
            <a:r>
              <a:rPr lang="en-US" dirty="0">
                <a:sym typeface="Wingdings" panose="05000000000000000000" pitchFamily="2" charset="2"/>
              </a:rPr>
              <a:t> installation document by Jewook.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US" dirty="0">
                <a:sym typeface="Wingdings" panose="05000000000000000000" pitchFamily="2" charset="2"/>
              </a:rPr>
              <a:t>Run </a:t>
            </a:r>
            <a:r>
              <a:rPr lang="en-US" dirty="0" err="1">
                <a:sym typeface="Wingdings" panose="05000000000000000000" pitchFamily="2" charset="2"/>
              </a:rPr>
              <a:t>Jupyter</a:t>
            </a:r>
            <a:r>
              <a:rPr lang="en-US" dirty="0">
                <a:sym typeface="Wingdings" panose="05000000000000000000" pitchFamily="2" charset="2"/>
              </a:rPr>
              <a:t> lab</a:t>
            </a:r>
          </a:p>
          <a:p>
            <a:endParaRPr lang="en-US" dirty="0">
              <a:sym typeface="Wingdings" panose="05000000000000000000" pitchFamily="2" charset="2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DA4FAE7-97D9-A752-9659-CFB2AF9418BE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/>
              <a:t>Environment check</a:t>
            </a:r>
          </a:p>
          <a:p>
            <a:r>
              <a:rPr lang="en-US" dirty="0"/>
              <a:t>Load data </a:t>
            </a:r>
          </a:p>
          <a:p>
            <a:endParaRPr lang="en-US" dirty="0"/>
          </a:p>
          <a:p>
            <a:r>
              <a:rPr lang="en-US" dirty="0"/>
              <a:t>Data analysis (</a:t>
            </a:r>
            <a:r>
              <a:rPr lang="en-US" dirty="0" err="1"/>
              <a:t>ipynb</a:t>
            </a:r>
            <a:r>
              <a:rPr lang="en-US" dirty="0"/>
              <a:t>)</a:t>
            </a:r>
          </a:p>
          <a:p>
            <a:r>
              <a:rPr lang="en-US" dirty="0"/>
              <a:t>+ library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26CBAA4-9EDA-0624-5388-CF9627278C1E}"/>
              </a:ext>
            </a:extLst>
          </p:cNvPr>
          <p:cNvSpPr>
            <a:spLocks noGrp="1"/>
          </p:cNvSpPr>
          <p:nvPr>
            <p:ph sz="half" idx="16"/>
          </p:nvPr>
        </p:nvSpPr>
        <p:spPr/>
        <p:txBody>
          <a:bodyPr/>
          <a:lstStyle/>
          <a:p>
            <a:r>
              <a:rPr lang="en-US" b="1" dirty="0"/>
              <a:t>Multi dimensional data</a:t>
            </a:r>
          </a:p>
          <a:p>
            <a:r>
              <a:rPr lang="en-US" b="1" dirty="0"/>
              <a:t>Image processing </a:t>
            </a:r>
          </a:p>
          <a:p>
            <a:r>
              <a:rPr lang="en-US" b="1" dirty="0"/>
              <a:t>Feature extraction </a:t>
            </a:r>
          </a:p>
          <a:p>
            <a:endParaRPr lang="en-US" dirty="0"/>
          </a:p>
          <a:p>
            <a:r>
              <a:rPr lang="en-US" dirty="0"/>
              <a:t>+ AI/ML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283C975-120A-D4C5-6D30-3625F527FC55}"/>
              </a:ext>
            </a:extLst>
          </p:cNvPr>
          <p:cNvSpPr>
            <a:spLocks noGrp="1"/>
          </p:cNvSpPr>
          <p:nvPr>
            <p:ph sz="half" idx="18"/>
          </p:nvPr>
        </p:nvSpPr>
        <p:spPr/>
        <p:txBody>
          <a:bodyPr/>
          <a:lstStyle/>
          <a:p>
            <a:r>
              <a:rPr lang="en-US" dirty="0"/>
              <a:t>Towards </a:t>
            </a:r>
          </a:p>
          <a:p>
            <a:r>
              <a:rPr lang="en-US" b="1" dirty="0"/>
              <a:t>STM-Specialized </a:t>
            </a:r>
          </a:p>
          <a:p>
            <a:r>
              <a:rPr lang="en-US" b="1" dirty="0"/>
              <a:t>Agent AI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6A3AA75-B03D-6932-F45C-6FDC27C0EF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4692" y="1636713"/>
            <a:ext cx="2740760" cy="435568"/>
          </a:xfrm>
        </p:spPr>
        <p:txBody>
          <a:bodyPr/>
          <a:lstStyle/>
          <a:p>
            <a:r>
              <a:rPr lang="en-US" dirty="0"/>
              <a:t>Environment setting 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F9F9660-69BC-C6FC-1546-219F9C586A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Lab</a:t>
            </a:r>
          </a:p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1E72133-4D12-6972-884B-DA7718AB9B0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E66BCB4-E962-F4ED-6A20-9AB4AD493B1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Future</a:t>
            </a:r>
          </a:p>
        </p:txBody>
      </p:sp>
    </p:spTree>
    <p:extLst>
      <p:ext uri="{BB962C8B-B14F-4D97-AF65-F5344CB8AC3E}">
        <p14:creationId xmlns:p14="http://schemas.microsoft.com/office/powerpoint/2010/main" val="1527729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E517C-CBCE-30E0-CB3E-E286073D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A71DE-A43F-49F1-A0D1-64ECFBF60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082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5E4D0D-0FF3-8843-83FC-56B03F77C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Xarray</a:t>
            </a:r>
            <a:r>
              <a:rPr lang="en-US" dirty="0"/>
              <a:t>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731565-913E-090E-05D6-B0D690B05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Extends NumPy &amp; Pandas to </a:t>
            </a:r>
            <a:r>
              <a:rPr lang="en-US" b="1" dirty="0"/>
              <a:t>multi-dimensional</a:t>
            </a:r>
            <a:r>
              <a:rPr lang="en-US" dirty="0"/>
              <a:t> data</a:t>
            </a:r>
          </a:p>
          <a:p>
            <a:r>
              <a:rPr lang="en-US" dirty="0"/>
              <a:t>Excellent </a:t>
            </a:r>
            <a:r>
              <a:rPr lang="en-US" b="1" dirty="0"/>
              <a:t>compatibility</a:t>
            </a:r>
            <a:r>
              <a:rPr lang="en-US" dirty="0"/>
              <a:t> with the scientific Python ecosystem (SciPy, </a:t>
            </a:r>
            <a:r>
              <a:rPr lang="en-US" dirty="0" err="1"/>
              <a:t>dask</a:t>
            </a:r>
            <a:r>
              <a:rPr lang="en-US" dirty="0"/>
              <a:t>, matplotlib, pint, etc.)</a:t>
            </a:r>
          </a:p>
          <a:p>
            <a:r>
              <a:rPr lang="en-US" b="1" dirty="0"/>
              <a:t>metadata</a:t>
            </a:r>
            <a:r>
              <a:rPr lang="en-US" dirty="0"/>
              <a:t> support (coordinates, dimensions, attributes)</a:t>
            </a:r>
          </a:p>
          <a:p>
            <a:r>
              <a:rPr lang="en-US" dirty="0"/>
              <a:t>Well defined </a:t>
            </a:r>
            <a:r>
              <a:rPr lang="en-US" b="1" dirty="0"/>
              <a:t>built-in functions</a:t>
            </a:r>
            <a:r>
              <a:rPr lang="en-US" dirty="0"/>
              <a:t>: differentiation, statistics, slicing, visualization</a:t>
            </a:r>
          </a:p>
          <a:p>
            <a:r>
              <a:rPr lang="en-US" dirty="0"/>
              <a:t>Reliable scientific I/O (</a:t>
            </a:r>
            <a:r>
              <a:rPr lang="en-US" dirty="0" err="1"/>
              <a:t>NetCDF</a:t>
            </a:r>
            <a:r>
              <a:rPr lang="en-US" dirty="0"/>
              <a:t>), </a:t>
            </a:r>
            <a:r>
              <a:rPr lang="en-US" b="1" dirty="0"/>
              <a:t>easy conversion </a:t>
            </a:r>
            <a:r>
              <a:rPr lang="en-US" dirty="0"/>
              <a:t>to Zarr/HDF5/CSV </a:t>
            </a:r>
          </a:p>
          <a:p>
            <a:r>
              <a:rPr lang="en-US" b="1" dirty="0"/>
              <a:t>Parallel &amp; scalable computation </a:t>
            </a:r>
            <a:r>
              <a:rPr lang="en-US" dirty="0"/>
              <a:t>via full </a:t>
            </a:r>
            <a:r>
              <a:rPr lang="en-US" dirty="0" err="1"/>
              <a:t>dask</a:t>
            </a:r>
            <a:r>
              <a:rPr lang="en-US" dirty="0"/>
              <a:t> integration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5DD1B49-E6E3-7B19-D587-E91CBE5BB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8971" y="365125"/>
            <a:ext cx="3411992" cy="1708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3516049"/>
      </p:ext>
    </p:extLst>
  </p:cSld>
  <p:clrMapOvr>
    <a:masterClrMapping/>
  </p:clrMapOvr>
</p:sld>
</file>

<file path=ppt/theme/theme1.xml><?xml version="1.0" encoding="utf-8"?>
<a:theme xmlns:a="http://schemas.openxmlformats.org/drawingml/2006/main" name="ORNL Presentation">
  <a:themeElements>
    <a:clrScheme name="ORNL Color TEST">
      <a:dk1>
        <a:srgbClr val="373A36"/>
      </a:dk1>
      <a:lt1>
        <a:srgbClr val="FFFFFF"/>
      </a:lt1>
      <a:dk2>
        <a:srgbClr val="00662C"/>
      </a:dk2>
      <a:lt2>
        <a:srgbClr val="DBDCDB"/>
      </a:lt2>
      <a:accent1>
        <a:srgbClr val="00454D"/>
      </a:accent1>
      <a:accent2>
        <a:srgbClr val="006BA6"/>
      </a:accent2>
      <a:accent3>
        <a:srgbClr val="00B38F"/>
      </a:accent3>
      <a:accent4>
        <a:srgbClr val="7DBA00"/>
      </a:accent4>
      <a:accent5>
        <a:srgbClr val="FF9E1B"/>
      </a:accent5>
      <a:accent6>
        <a:srgbClr val="B50093"/>
      </a:accent6>
      <a:hlink>
        <a:srgbClr val="00BDB5"/>
      </a:hlink>
      <a:folHlink>
        <a:srgbClr val="00662C"/>
      </a:folHlink>
    </a:clrScheme>
    <a:fontScheme name="aptos only">
      <a:majorFont>
        <a:latin typeface="Aptos"/>
        <a:ea typeface=""/>
        <a:cs typeface=""/>
      </a:majorFont>
      <a:minorFont>
        <a:latin typeface="Apto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ORNL Green">
      <a:srgbClr val="00662C"/>
    </a:custClr>
    <a:custClr name="Hale Navy">
      <a:srgbClr val="00454D"/>
    </a:custClr>
    <a:custClr name="Graphite">
      <a:srgbClr val="DBDCDB"/>
    </a:custClr>
    <a:custClr name="Polar">
      <a:srgbClr val="FFFFFF"/>
    </a:custClr>
    <a:custClr name="Dark Matter">
      <a:srgbClr val="373A36"/>
    </a:custClr>
    <a:custClr name="Energy">
      <a:srgbClr val="7DBA00"/>
    </a:custClr>
    <a:custClr name="Mist">
      <a:srgbClr val="8BFEBF"/>
    </a:custClr>
    <a:custClr name="Biome">
      <a:srgbClr val="00B38F"/>
    </a:custClr>
    <a:custClr name="Aqua">
      <a:srgbClr val="00BDB5"/>
    </a:custClr>
    <a:custClr name="Infinity">
      <a:srgbClr val="006BA6"/>
    </a:custClr>
    <a:custClr name="Hydro">
      <a:srgbClr val="005776"/>
    </a:custClr>
    <a:custClr name="Forge">
      <a:srgbClr val="FF9E1B"/>
    </a:custClr>
    <a:custClr name="Spark">
      <a:srgbClr val="FE5000"/>
    </a:custClr>
    <a:custClr name="Plasma">
      <a:srgbClr val="B50094"/>
    </a:custClr>
    <a:custClr name="Pulsar">
      <a:srgbClr val="4E008E"/>
    </a:custClr>
  </a:custClrLst>
  <a:extLst>
    <a:ext uri="{05A4C25C-085E-4340-85A3-A5531E510DB2}">
      <thm15:themeFamily xmlns:thm15="http://schemas.microsoft.com/office/thememl/2012/main" name="ORNL-Presentation-16x9-Template" id="{AC4E88D1-C1CE-704E-A31D-97915E492CF7}" vid="{C15C6F3D-E0FA-8A42-B05E-7978B20279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b3dbd43-4c4b-4544-9f8a-0553f9f5f25e}" enabled="0" method="" siteId="{db3dbd43-4c4b-4544-9f8a-0553f9f5f25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ORNL-Presentation-16x9-Template</Template>
  <TotalTime>1618</TotalTime>
  <Words>950</Words>
  <Application>Microsoft Office PowerPoint</Application>
  <PresentationFormat>Widescreen</PresentationFormat>
  <Paragraphs>89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Light</vt:lpstr>
      <vt:lpstr>Arial</vt:lpstr>
      <vt:lpstr>Wingdings</vt:lpstr>
      <vt:lpstr>ORNL Presentation</vt:lpstr>
      <vt:lpstr>Unified STM data pipeline : Building  ML-ready datasets to connect AI to STM </vt:lpstr>
      <vt:lpstr>Why do we need a unified STM data pipeline and ML-ready feature sets?</vt:lpstr>
      <vt:lpstr>Unifying STM data analysis into a flexible and adaptable workflow to connect AI to STM research</vt:lpstr>
      <vt:lpstr>How to use?</vt:lpstr>
      <vt:lpstr>Demonstration </vt:lpstr>
      <vt:lpstr>Why Xarray?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Park, Jewook</dc:creator>
  <cp:keywords/>
  <dc:description/>
  <cp:lastModifiedBy>Park, Jewook</cp:lastModifiedBy>
  <cp:revision>6</cp:revision>
  <dcterms:created xsi:type="dcterms:W3CDTF">2025-12-02T15:10:31Z</dcterms:created>
  <dcterms:modified xsi:type="dcterms:W3CDTF">2025-12-05T22:12:54Z</dcterms:modified>
  <cp:category/>
</cp:coreProperties>
</file>